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39" r:id="rId1"/>
  </p:sldMasterIdLst>
  <p:notesMasterIdLst>
    <p:notesMasterId r:id="rId64"/>
  </p:notesMasterIdLst>
  <p:sldIdLst>
    <p:sldId id="503" r:id="rId2"/>
    <p:sldId id="466" r:id="rId3"/>
    <p:sldId id="467" r:id="rId4"/>
    <p:sldId id="470" r:id="rId5"/>
    <p:sldId id="547" r:id="rId6"/>
    <p:sldId id="262" r:id="rId7"/>
    <p:sldId id="469" r:id="rId8"/>
    <p:sldId id="548" r:id="rId9"/>
    <p:sldId id="471" r:id="rId10"/>
    <p:sldId id="540" r:id="rId11"/>
    <p:sldId id="475" r:id="rId12"/>
    <p:sldId id="533" r:id="rId13"/>
    <p:sldId id="549" r:id="rId14"/>
    <p:sldId id="476" r:id="rId15"/>
    <p:sldId id="477" r:id="rId16"/>
    <p:sldId id="478" r:id="rId17"/>
    <p:sldId id="480" r:id="rId18"/>
    <p:sldId id="479" r:id="rId19"/>
    <p:sldId id="482" r:id="rId20"/>
    <p:sldId id="483" r:id="rId21"/>
    <p:sldId id="484" r:id="rId22"/>
    <p:sldId id="485" r:id="rId23"/>
    <p:sldId id="489" r:id="rId24"/>
    <p:sldId id="490" r:id="rId25"/>
    <p:sldId id="538" r:id="rId26"/>
    <p:sldId id="496" r:id="rId27"/>
    <p:sldId id="497" r:id="rId28"/>
    <p:sldId id="498" r:id="rId29"/>
    <p:sldId id="499" r:id="rId30"/>
    <p:sldId id="501" r:id="rId31"/>
    <p:sldId id="261" r:id="rId32"/>
    <p:sldId id="421" r:id="rId33"/>
    <p:sldId id="307" r:id="rId34"/>
    <p:sldId id="507" r:id="rId35"/>
    <p:sldId id="525" r:id="rId36"/>
    <p:sldId id="527" r:id="rId37"/>
    <p:sldId id="519" r:id="rId38"/>
    <p:sldId id="528" r:id="rId39"/>
    <p:sldId id="529" r:id="rId40"/>
    <p:sldId id="530" r:id="rId41"/>
    <p:sldId id="531" r:id="rId42"/>
    <p:sldId id="532" r:id="rId43"/>
    <p:sldId id="271" r:id="rId44"/>
    <p:sldId id="434" r:id="rId45"/>
    <p:sldId id="327" r:id="rId46"/>
    <p:sldId id="316" r:id="rId47"/>
    <p:sldId id="504" r:id="rId48"/>
    <p:sldId id="505" r:id="rId49"/>
    <p:sldId id="362" r:id="rId50"/>
    <p:sldId id="431" r:id="rId51"/>
    <p:sldId id="429" r:id="rId52"/>
    <p:sldId id="428" r:id="rId53"/>
    <p:sldId id="506" r:id="rId54"/>
    <p:sldId id="550" r:id="rId55"/>
    <p:sldId id="543" r:id="rId56"/>
    <p:sldId id="377" r:id="rId57"/>
    <p:sldId id="378" r:id="rId58"/>
    <p:sldId id="379" r:id="rId59"/>
    <p:sldId id="412" r:id="rId60"/>
    <p:sldId id="413" r:id="rId61"/>
    <p:sldId id="414" r:id="rId62"/>
    <p:sldId id="542" r:id="rId63"/>
  </p:sldIdLst>
  <p:sldSz cx="9144000" cy="6858000" type="screen4x3"/>
  <p:notesSz cx="6854825" cy="97504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FFCC00"/>
    <a:srgbClr val="FFFF66"/>
    <a:srgbClr val="00FF00"/>
    <a:srgbClr val="6E6E6E"/>
    <a:srgbClr val="F4F4F4"/>
    <a:srgbClr val="FFF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/>
    <p:restoredTop sz="92601"/>
  </p:normalViewPr>
  <p:slideViewPr>
    <p:cSldViewPr>
      <p:cViewPr varScale="1">
        <p:scale>
          <a:sx n="72" d="100"/>
          <a:sy n="72" d="100"/>
        </p:scale>
        <p:origin x="16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badi MT Condensed Extra Bold" charset="0"/>
              </a:defRPr>
            </a:lvl1pPr>
          </a:lstStyle>
          <a:p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badi MT Condensed Extra Bold" charset="0"/>
              </a:defRPr>
            </a:lvl1pPr>
          </a:lstStyle>
          <a:p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3625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32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badi MT Condensed Extra Bold" charset="0"/>
              </a:defRPr>
            </a:lvl1pPr>
          </a:lstStyle>
          <a:p>
            <a:endParaRPr lang="en-US" dirty="0"/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badi MT Condensed Extra Bold" charset="0"/>
              </a:defRPr>
            </a:lvl1pPr>
          </a:lstStyle>
          <a:p>
            <a:fld id="{0E931201-1D25-B04A-B509-97FE681E34F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3543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 MT Condensed Extra Bold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 MT Condensed Extra Bold" charset="0"/>
        <a:ea typeface="ＭＳ Ｐゴシック" pitchFamily="-107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 MT Condensed Extra Bold" charset="0"/>
        <a:ea typeface="ＭＳ Ｐゴシック" pitchFamily="-107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 MT Condensed Extra Bold" charset="0"/>
        <a:ea typeface="ＭＳ Ｐゴシック" pitchFamily="-107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 MT Condensed Extra Bold" charset="0"/>
        <a:ea typeface="ＭＳ Ｐゴシック" pitchFamily="-107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BEE7BC-1A32-1F42-A293-A91176E1A1CE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07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6AC22A8-734C-DA46-825D-AD2A0D586995}" type="slidenum">
              <a:rPr lang="tr-TR" sz="1200">
                <a:latin typeface="Abadi MT Condensed Extra Bold" charset="0"/>
              </a:rPr>
              <a:pPr eaLnBrk="1" hangingPunct="1"/>
              <a:t>11</a:t>
            </a:fld>
            <a:endParaRPr lang="tr-TR" sz="1200" dirty="0">
              <a:latin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8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/>
            <a:fld id="{A700509E-5D18-1F4F-909D-D64558C439A5}" type="slidenum">
              <a:rPr lang="tr-TR" sz="1200">
                <a:latin typeface="Abadi MT Condensed Extra Bold" charset="0"/>
              </a:rPr>
              <a:pPr eaLnBrk="1" hangingPunct="1"/>
              <a:t>20</a:t>
            </a:fld>
            <a:endParaRPr lang="tr-TR" sz="1200" dirty="0">
              <a:latin typeface="Abadi MT Condensed Extra Bold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86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/>
            <a:fld id="{A700509E-5D18-1F4F-909D-D64558C439A5}" type="slidenum">
              <a:rPr lang="tr-TR" sz="1200">
                <a:latin typeface="Abadi MT Condensed Extra Bold" charset="0"/>
              </a:rPr>
              <a:pPr eaLnBrk="1" hangingPunct="1"/>
              <a:t>21</a:t>
            </a:fld>
            <a:endParaRPr lang="tr-TR" sz="1200" dirty="0">
              <a:latin typeface="Abadi MT Condensed Extra Bold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7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31201-1D25-B04A-B509-97FE681E34F9}" type="slidenum">
              <a:rPr lang="tr-TR" smtClean="0"/>
              <a:pPr/>
              <a:t>40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9403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3874C8-851E-CA4E-93FE-A51CAEC92060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0397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0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E4DB-5E16-724E-8EB2-287204A25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CC08-1123-994C-ACEB-BDE334709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Click to edit Master title style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Dr. M. Hamil NAZİK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EBC4F-49E8-0647-93F6-33BEDEE8F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1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0FC4-5CEE-AE48-803C-4E91999FD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7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8DFF-0C0A-FE44-9A79-D4BB4C9EC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9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15B0-C50C-2543-A076-46EE50016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229-1423-3646-943A-930A96014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5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19F-7B9F-F24A-AB5C-00EA6FC6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9065-3914-D74A-8DAF-BBC2E22D7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8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6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FBF76-65D0-6D44-AD75-300CBE3A5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Dr. M. Hamil NAZİK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EBC4F-49E8-0647-93F6-33BEDEE8F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5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0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  <p:sldLayoutId id="2147485251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hnazik1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334" y="306103"/>
            <a:ext cx="7056784" cy="23762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tr-TR" sz="5400" b="1" dirty="0">
                <a:solidFill>
                  <a:srgbClr val="0000FF"/>
                </a:solidFill>
                <a:latin typeface="Abadi MT Condensed Extra Bold" charset="0"/>
                <a:ea typeface="ＭＳ Ｐゴシック" charset="0"/>
                <a:cs typeface="Abadi MT Condensed Extra Bold" charset="0"/>
              </a:rPr>
              <a:t> </a:t>
            </a:r>
            <a:br>
              <a:rPr lang="tr-TR" sz="5400" b="1" dirty="0">
                <a:solidFill>
                  <a:srgbClr val="0000FF"/>
                </a:solidFill>
                <a:latin typeface="Abadi MT Condensed Extra Bold" charset="0"/>
                <a:ea typeface="ＭＳ Ｐゴシック" charset="0"/>
                <a:cs typeface="Abadi MT Condensed Extra Bold" charset="0"/>
              </a:rPr>
            </a:br>
            <a:r>
              <a:rPr lang="tr-TR" sz="54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Kurum</a:t>
            </a:r>
            <a:br>
              <a:rPr lang="tr-TR" sz="54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</a:br>
            <a:r>
              <a:rPr lang="tr-TR" sz="5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İletişim ve ilişkiler</a:t>
            </a:r>
            <a:r>
              <a:rPr lang="tr-TR" sz="54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endParaRPr lang="tr-TR" sz="5400" b="1" dirty="0">
              <a:solidFill>
                <a:srgbClr val="0000FF"/>
              </a:solidFill>
              <a:latin typeface="Abadi MT Condensed Extra Bold" charset="0"/>
              <a:ea typeface="ＭＳ Ｐゴシック" charset="0"/>
              <a:cs typeface="Abadi MT Condensed Extra Bold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4149080"/>
            <a:ext cx="5472608" cy="18722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 eaLnBrk="1" hangingPunct="1">
              <a:buFont typeface="Wingdings" charset="0"/>
              <a:buNone/>
              <a:defRPr/>
            </a:pPr>
            <a:endParaRPr lang="en-US" dirty="0">
              <a:solidFill>
                <a:srgbClr val="FFFF00"/>
              </a:solidFill>
              <a:latin typeface="Abadi MT Condensed Extra Bold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FF"/>
                </a:solidFill>
                <a:latin typeface="Abadi MT Condensed Extra Bold" charset="0"/>
                <a:ea typeface="ＭＳ Ｐゴシック" charset="0"/>
                <a:cs typeface="ＭＳ Ｐゴシック" charset="0"/>
              </a:rPr>
              <a:t>PROF. DR. M. HAMİL NAZİK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badi MT Condensed Extra Bold" charset="0"/>
                <a:ea typeface="ＭＳ Ｐゴシック" charset="0"/>
                <a:cs typeface="ＭＳ Ｐゴシック" charset="0"/>
                <a:hlinkClick r:id="rId2"/>
              </a:rPr>
              <a:t>hnazik1@gmail.com</a:t>
            </a:r>
            <a:endParaRPr lang="en-US" dirty="0">
              <a:solidFill>
                <a:schemeClr val="bg2"/>
              </a:solidFill>
              <a:latin typeface="Abadi MT Condensed Extra Bold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00"/>
                </a:solidFill>
                <a:latin typeface="Abadi MT Condensed Extra Bold" charset="0"/>
                <a:ea typeface="ＭＳ Ｐゴシック" charset="0"/>
                <a:cs typeface="ＭＳ Ｐゴシック" charset="0"/>
              </a:rPr>
              <a:t>0 532 477 56 09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pic>
        <p:nvPicPr>
          <p:cNvPr id="10" name="Picture 1" descr="images-4.jpeg">
            <a:extLst>
              <a:ext uri="{FF2B5EF4-FFF2-40B4-BE49-F238E27FC236}">
                <a16:creationId xmlns:a16="http://schemas.microsoft.com/office/drawing/2014/main" id="{2A7C9A09-16DD-3C4B-980F-654E84970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182"/>
            <a:ext cx="8568952" cy="6773817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DD022A15-E7FA-E24F-8C93-940AF047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65" y="116057"/>
            <a:ext cx="9217130" cy="666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6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7" y="1481343"/>
            <a:ext cx="7698757" cy="42008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tr-TR" sz="3300" dirty="0">
                <a:latin typeface="+mj-lt"/>
                <a:ea typeface="ＭＳ Ｐゴシック" charset="0"/>
                <a:cs typeface="ＭＳ Ｐゴシック" charset="0"/>
              </a:rPr>
              <a:t>Birçok insan, çalıştığı konularla </a:t>
            </a:r>
            <a:r>
              <a:rPr lang="tr-TR" sz="3300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ilgili  teknik bilgi eksikliğinden çok</a:t>
            </a:r>
            <a:r>
              <a:rPr lang="tr-TR" sz="3300" dirty="0">
                <a:latin typeface="+mj-lt"/>
                <a:ea typeface="ＭＳ Ｐゴシック" charset="0"/>
                <a:cs typeface="ＭＳ Ｐゴシック" charset="0"/>
              </a:rPr>
              <a:t>, </a:t>
            </a:r>
            <a:r>
              <a:rPr lang="tr-TR" sz="3300" b="1" i="1" dirty="0">
                <a:latin typeface="+mj-lt"/>
                <a:ea typeface="ＭＳ Ｐゴシック" charset="0"/>
                <a:cs typeface="ＭＳ Ｐゴシック" charset="0"/>
              </a:rPr>
              <a:t>insan </a:t>
            </a:r>
            <a:r>
              <a:rPr lang="tr-TR" sz="3300" b="1" dirty="0">
                <a:latin typeface="+mj-lt"/>
                <a:ea typeface="ＭＳ Ｐゴシック" charset="0"/>
                <a:cs typeface="ＭＳ Ｐゴシック" charset="0"/>
              </a:rPr>
              <a:t>ilişkilerindeki </a:t>
            </a:r>
            <a:r>
              <a:rPr lang="tr-TR" sz="3300" dirty="0">
                <a:latin typeface="+mj-lt"/>
                <a:ea typeface="ＭＳ Ｐゴシック" charset="0"/>
                <a:cs typeface="ＭＳ Ｐゴシック" charset="0"/>
              </a:rPr>
              <a:t>yetersizlikleri nedeniyle başarısız olurlar</a:t>
            </a:r>
          </a:p>
          <a:p>
            <a:pPr algn="ctr">
              <a:lnSpc>
                <a:spcPct val="120000"/>
              </a:lnSpc>
            </a:pPr>
            <a:r>
              <a:rPr lang="tr-TR" sz="3400" dirty="0">
                <a:latin typeface="Verdana" charset="0"/>
                <a:ea typeface="ＭＳ Ｐゴシック" charset="0"/>
                <a:cs typeface="ＭＳ Ｐゴシック" charset="0"/>
              </a:rPr>
              <a:t>ÇÜNKÜ;</a:t>
            </a:r>
          </a:p>
          <a:p>
            <a:pPr algn="ctr">
              <a:lnSpc>
                <a:spcPct val="120000"/>
              </a:lnSpc>
            </a:pPr>
            <a:r>
              <a:rPr lang="tr-TR" sz="3500" dirty="0"/>
              <a:t>İnsan ilişkileri konusunda yeterinde bilgili değiller ve neler olabileceğini de bilmezler</a:t>
            </a:r>
            <a:endParaRPr lang="tr-TR" sz="35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buFont typeface="Wingdings" charset="0"/>
              <a:buNone/>
            </a:pPr>
            <a:endParaRPr lang="tr-TR" sz="3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tr-TR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u"/>
            </a:pPr>
            <a:endParaRPr lang="tr-TR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3566" y="324436"/>
            <a:ext cx="7698757" cy="546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 typeface="Wingdings" charset="0"/>
              <a:buNone/>
              <a:defRPr/>
            </a:pPr>
            <a:r>
              <a:rPr lang="tr-TR" sz="3200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   </a:t>
            </a:r>
            <a:r>
              <a:rPr lang="tr-TR" sz="3600" b="1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İş hayatı ve İnsan İlişkileri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470A06B-358C-104A-8E95-751D7DC2E23F}"/>
              </a:ext>
            </a:extLst>
          </p:cNvPr>
          <p:cNvSpPr txBox="1"/>
          <p:nvPr/>
        </p:nvSpPr>
        <p:spPr>
          <a:xfrm>
            <a:off x="914725" y="1112139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2060"/>
                </a:solidFill>
              </a:rPr>
              <a:t>Bence;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99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44504"/>
            <a:ext cx="7848872" cy="45784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11188" algn="l" eaLnBrk="1" hangingPunct="1">
              <a:lnSpc>
                <a:spcPct val="80000"/>
              </a:lnSpc>
              <a:spcBef>
                <a:spcPts val="1675"/>
              </a:spcBef>
              <a:buFont typeface="Arial" pitchFamily="34" charset="0"/>
              <a:buChar char="•"/>
              <a:defRPr/>
            </a:pPr>
            <a:endParaRPr lang="tr-TR" sz="2700" dirty="0">
              <a:solidFill>
                <a:srgbClr val="191919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611188" algn="l" eaLnBrk="1" hangingPunct="1">
              <a:lnSpc>
                <a:spcPct val="80000"/>
              </a:lnSpc>
              <a:spcBef>
                <a:spcPts val="1675"/>
              </a:spcBef>
              <a:buFont typeface="Arial" pitchFamily="34" charset="0"/>
              <a:buChar char="•"/>
              <a:defRPr/>
            </a:pPr>
            <a:r>
              <a:rPr lang="tr-TR" sz="2700" dirty="0">
                <a:solidFill>
                  <a:srgbClr val="191919"/>
                </a:solidFill>
                <a:ea typeface="ＭＳ Ｐゴシック" charset="0"/>
                <a:cs typeface="ＭＳ Ｐゴシック" charset="0"/>
              </a:rPr>
              <a:t>Davranışlar?</a:t>
            </a:r>
          </a:p>
          <a:p>
            <a:pPr marL="611188" algn="l" eaLnBrk="1" hangingPunct="1">
              <a:lnSpc>
                <a:spcPct val="80000"/>
              </a:lnSpc>
              <a:spcBef>
                <a:spcPts val="1675"/>
              </a:spcBef>
              <a:buFont typeface="Arial" pitchFamily="34" charset="0"/>
              <a:buChar char="•"/>
              <a:defRPr/>
            </a:pPr>
            <a:r>
              <a:rPr lang="tr-TR" sz="2700" dirty="0">
                <a:solidFill>
                  <a:srgbClr val="191919"/>
                </a:solidFill>
                <a:ea typeface="ＭＳ Ｐゴシック" charset="0"/>
                <a:cs typeface="ＭＳ Ｐゴシック" charset="0"/>
              </a:rPr>
              <a:t>Konuşmalar?</a:t>
            </a:r>
          </a:p>
          <a:p>
            <a:pPr marL="611188" algn="l" eaLnBrk="1" hangingPunct="1">
              <a:lnSpc>
                <a:spcPct val="80000"/>
              </a:lnSpc>
              <a:spcBef>
                <a:spcPts val="1675"/>
              </a:spcBef>
              <a:buFont typeface="Arial" pitchFamily="34" charset="0"/>
              <a:buChar char="•"/>
              <a:defRPr/>
            </a:pPr>
            <a:r>
              <a:rPr lang="tr-TR" sz="2700" dirty="0">
                <a:solidFill>
                  <a:srgbClr val="191919"/>
                </a:solidFill>
                <a:ea typeface="ＭＳ Ｐゴシック" charset="0"/>
                <a:cs typeface="ＭＳ Ｐゴシック" charset="0"/>
              </a:rPr>
              <a:t>Kendinizi değerlendirme biçiminiz?</a:t>
            </a:r>
          </a:p>
          <a:p>
            <a:pPr marL="611188" algn="l" eaLnBrk="1" hangingPunct="1">
              <a:lnSpc>
                <a:spcPct val="80000"/>
              </a:lnSpc>
              <a:spcBef>
                <a:spcPts val="1675"/>
              </a:spcBef>
              <a:buFont typeface="Arial" pitchFamily="34" charset="0"/>
              <a:buChar char="•"/>
              <a:defRPr/>
            </a:pPr>
            <a:r>
              <a:rPr lang="tr-TR" sz="2700" dirty="0">
                <a:solidFill>
                  <a:srgbClr val="191919"/>
                </a:solidFill>
                <a:ea typeface="ＭＳ Ｐゴシック" charset="0"/>
                <a:cs typeface="ＭＳ Ｐゴシック" charset="0"/>
              </a:rPr>
              <a:t>Başkalarının sizi değerlendirme biçimi?</a:t>
            </a:r>
          </a:p>
          <a:p>
            <a:pPr marL="611188" algn="l" eaLnBrk="1" hangingPunct="1">
              <a:lnSpc>
                <a:spcPct val="80000"/>
              </a:lnSpc>
              <a:spcBef>
                <a:spcPts val="1675"/>
              </a:spcBef>
              <a:buFont typeface="Arial" pitchFamily="34" charset="0"/>
              <a:buChar char="•"/>
              <a:defRPr/>
            </a:pPr>
            <a:r>
              <a:rPr lang="tr-TR" sz="2700" dirty="0">
                <a:solidFill>
                  <a:srgbClr val="191919"/>
                </a:solidFill>
                <a:ea typeface="ＭＳ Ｐゴシック" charset="0"/>
                <a:cs typeface="ＭＳ Ｐゴシック" charset="0"/>
              </a:rPr>
              <a:t>Temel karakter özellikleriniz?</a:t>
            </a:r>
            <a:r>
              <a:rPr lang="tr-TR" sz="27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marL="611188" algn="l" eaLnBrk="1" hangingPunct="1">
              <a:lnSpc>
                <a:spcPct val="80000"/>
              </a:lnSpc>
              <a:spcBef>
                <a:spcPts val="1675"/>
              </a:spcBef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İlişki ve değerinizi ortaya koyar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143000" y="304800"/>
            <a:ext cx="7239000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r-TR" sz="3200" b="1" dirty="0">
                <a:solidFill>
                  <a:srgbClr val="FF6600"/>
                </a:solidFill>
                <a:latin typeface="Rockwell" charset="0"/>
              </a:rPr>
              <a:t>             Siz ve ilişkiler </a:t>
            </a:r>
            <a:r>
              <a:rPr lang="en-US" sz="3200" b="1" dirty="0">
                <a:solidFill>
                  <a:srgbClr val="FF0000"/>
                </a:solidFill>
                <a:latin typeface="Rockwell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7776864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r-TR" sz="3200" dirty="0">
                <a:solidFill>
                  <a:srgbClr val="FF0000"/>
                </a:solidFill>
              </a:rPr>
              <a:t>    Çalışırken ve günlük hayatta</a:t>
            </a:r>
          </a:p>
          <a:p>
            <a:pPr eaLnBrk="1" hangingPunct="1">
              <a:defRPr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37627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331" y="949934"/>
            <a:ext cx="8319337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tr-TR" sz="2800" b="1" dirty="0">
              <a:solidFill>
                <a:srgbClr val="C00000"/>
              </a:solidFill>
              <a:latin typeface="Comic Sans MS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Comic Sans MS" charset="0"/>
              </a:rPr>
              <a:t>İşim çoktu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Comic Sans MS" charset="0"/>
              </a:rPr>
              <a:t>Yorgundum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Comic Sans MS" charset="0"/>
              </a:rPr>
              <a:t>Canım sıkkındı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Comic Sans MS" charset="0"/>
              </a:rPr>
              <a:t>Cahilliğime geldi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Comic Sans MS" charset="0"/>
              </a:rPr>
              <a:t>Ben gencim, bilemedim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Comic Sans MS" charset="0"/>
              </a:rPr>
              <a:t>Yaşlıyım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Comic Sans MS" charset="0"/>
              </a:rPr>
              <a:t>Hastayım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latin typeface="Comic Sans MS" charset="0"/>
              </a:rPr>
              <a:t>Amaaaaan</a:t>
            </a:r>
            <a:r>
              <a:rPr lang="tr-TR" sz="2400" dirty="0">
                <a:latin typeface="Comic Sans MS" charset="0"/>
              </a:rPr>
              <a:t>… </a:t>
            </a:r>
            <a:r>
              <a:rPr lang="tr-TR" sz="2400" dirty="0" err="1">
                <a:latin typeface="Comic Sans MS" charset="0"/>
              </a:rPr>
              <a:t>işteeee</a:t>
            </a:r>
            <a:endParaRPr lang="tr-TR" sz="2400" dirty="0">
              <a:latin typeface="Comic Sans MS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Nolucu</a:t>
            </a:r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ki????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Comic Sans MS" charset="0"/>
              </a:rPr>
              <a:t>Bir daha mı </a:t>
            </a:r>
            <a:r>
              <a:rPr lang="tr-TR" sz="2400" dirty="0" err="1">
                <a:latin typeface="Comic Sans MS" charset="0"/>
              </a:rPr>
              <a:t>gelcem</a:t>
            </a:r>
            <a:r>
              <a:rPr lang="tr-TR" sz="2400" dirty="0">
                <a:latin typeface="Comic Sans MS" charset="0"/>
              </a:rPr>
              <a:t> dünyaya…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Comic Sans MS" charset="0"/>
              </a:rPr>
              <a:t>Anasını satayım</a:t>
            </a:r>
          </a:p>
          <a:p>
            <a:endParaRPr lang="tr-TR" sz="2400" dirty="0">
              <a:latin typeface="Comic Sans MS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rgbClr val="C00000"/>
                </a:solidFill>
              </a:rPr>
              <a:t>Mazaret yok!!!   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4366C96-7CEE-274F-AEC5-AABB8FD32166}"/>
              </a:ext>
            </a:extLst>
          </p:cNvPr>
          <p:cNvSpPr/>
          <p:nvPr/>
        </p:nvSpPr>
        <p:spPr>
          <a:xfrm>
            <a:off x="423648" y="164373"/>
            <a:ext cx="830801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  <a:latin typeface="Comic Sans MS" charset="0"/>
              </a:rPr>
              <a:t>İletişim kazaları ve mazeretler</a:t>
            </a:r>
          </a:p>
        </p:txBody>
      </p:sp>
    </p:spTree>
    <p:extLst>
      <p:ext uri="{BB962C8B-B14F-4D97-AF65-F5344CB8AC3E}">
        <p14:creationId xmlns:p14="http://schemas.microsoft.com/office/powerpoint/2010/main" val="19631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052736"/>
            <a:ext cx="8424936" cy="4376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tr-TR" sz="2800" b="1" dirty="0">
              <a:latin typeface="Comic Sans MS" charset="0"/>
            </a:endParaRPr>
          </a:p>
          <a:p>
            <a:pPr marL="342900" indent="-342900" algn="ctr">
              <a:buFont typeface="Arial"/>
              <a:buChar char="•"/>
            </a:pPr>
            <a:r>
              <a:rPr lang="tr-TR" sz="2800" b="1" dirty="0">
                <a:latin typeface="Comic Sans MS" charset="0"/>
              </a:rPr>
              <a:t>Genç, tecrübesiz, yaşlı, kilolu, zayıf olma, farklı bölge ve kültürlerden gelme;</a:t>
            </a:r>
          </a:p>
          <a:p>
            <a:pPr marL="342900" indent="-342900" algn="ctr">
              <a:buFont typeface="Arial"/>
              <a:buChar char="•"/>
            </a:pPr>
            <a:endParaRPr lang="tr-TR" sz="2800" b="1" dirty="0">
              <a:latin typeface="Comic Sans MS" charset="0"/>
            </a:endParaRPr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r>
              <a:rPr lang="tr-TR" sz="2400" dirty="0"/>
              <a:t>Size anlayışlı davranılmasını sağlamayacak  </a:t>
            </a:r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r>
              <a:rPr lang="tr-TR" sz="2400" dirty="0"/>
              <a:t>Size diğerlerinden farklı davranılmayacak</a:t>
            </a:r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r>
              <a:rPr lang="tr-TR" sz="2400" dirty="0"/>
              <a:t>Toplumsal davranış kurallarını bildiğiniz varsayılacaktır. </a:t>
            </a:r>
          </a:p>
          <a:p>
            <a:pPr marL="1257300" lvl="2" indent="-342900">
              <a:buFont typeface="Arial"/>
              <a:buChar char="•"/>
            </a:pPr>
            <a:endParaRPr lang="tr-TR" sz="2800" dirty="0">
              <a:latin typeface="Abadi MT Condensed Extra Bold" charset="0"/>
            </a:endParaRPr>
          </a:p>
          <a:p>
            <a:pPr marL="1257300" lvl="2" indent="-342900">
              <a:buFont typeface="Arial"/>
              <a:buChar char="•"/>
            </a:pPr>
            <a:r>
              <a:rPr lang="tr-TR" sz="2800" dirty="0">
                <a:solidFill>
                  <a:srgbClr val="FF0000"/>
                </a:solidFill>
                <a:latin typeface="Abadi MT Condensed Extra Bold" charset="0"/>
              </a:rPr>
              <a:t>Size nasılsanız öyle davranılır, öyle de olur.</a:t>
            </a:r>
          </a:p>
          <a:p>
            <a:pPr lvl="2" algn="ctr"/>
            <a:endParaRPr lang="tr-TR" sz="2400" dirty="0">
              <a:solidFill>
                <a:srgbClr val="FFFF00"/>
              </a:solidFill>
              <a:latin typeface="Abadi MT Condensed Extra Bold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1619E9C-22AF-EF42-A28F-994E9111729F}"/>
              </a:ext>
            </a:extLst>
          </p:cNvPr>
          <p:cNvSpPr txBox="1"/>
          <p:nvPr/>
        </p:nvSpPr>
        <p:spPr>
          <a:xfrm>
            <a:off x="539552" y="136525"/>
            <a:ext cx="84249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Mazaret yok!!!</a:t>
            </a:r>
          </a:p>
        </p:txBody>
      </p:sp>
    </p:spTree>
    <p:extLst>
      <p:ext uri="{BB962C8B-B14F-4D97-AF65-F5344CB8AC3E}">
        <p14:creationId xmlns:p14="http://schemas.microsoft.com/office/powerpoint/2010/main" val="3062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196752"/>
            <a:ext cx="7993062" cy="50101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1" eaLnBrk="1" hangingPunct="1">
              <a:buFontTx/>
              <a:buNone/>
              <a:defRPr/>
            </a:pPr>
            <a:endParaRPr lang="tr-TR" dirty="0">
              <a:solidFill>
                <a:srgbClr val="000000"/>
              </a:solidFill>
              <a:latin typeface="Verdana" charset="0"/>
              <a:ea typeface="ＭＳ Ｐゴシック" charset="0"/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r-TR" sz="3100" dirty="0">
                <a:solidFill>
                  <a:srgbClr val="000000"/>
                </a:solidFill>
                <a:ea typeface="ＭＳ Ｐゴシック" charset="0"/>
              </a:rPr>
              <a:t>Hangi işi yaparsak yapalım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r-TR" sz="3100" dirty="0">
                <a:solidFill>
                  <a:srgbClr val="000000"/>
                </a:solidFill>
                <a:ea typeface="ＭＳ Ｐゴシック" charset="0"/>
              </a:rPr>
              <a:t>Günlük hayatta diğer insanlara bağımlıyız, 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r-TR" sz="3700" b="1" dirty="0">
                <a:solidFill>
                  <a:srgbClr val="FF0000"/>
                </a:solidFill>
                <a:ea typeface="ＭＳ Ｐゴシック" charset="0"/>
              </a:rPr>
              <a:t>Bu da,</a:t>
            </a:r>
          </a:p>
          <a:p>
            <a:pPr lvl="1" algn="ctr" eaLnBrk="1" hangingPunct="1">
              <a:lnSpc>
                <a:spcPct val="120000"/>
              </a:lnSpc>
              <a:buFontTx/>
              <a:buNone/>
              <a:defRPr/>
            </a:pPr>
            <a:r>
              <a:rPr lang="tr-TR" sz="3100" i="1" dirty="0">
                <a:solidFill>
                  <a:srgbClr val="0000FF"/>
                </a:solidFill>
                <a:ea typeface="ＭＳ Ｐゴシック" charset="0"/>
              </a:rPr>
              <a:t>İnsanlarla nasıl çalışılacağını, onlara karşı nasıl davranmayı  </a:t>
            </a:r>
            <a:r>
              <a:rPr lang="tr-TR" sz="3100" dirty="0">
                <a:solidFill>
                  <a:srgbClr val="0000FF"/>
                </a:solidFill>
                <a:ea typeface="ＭＳ Ｐゴシック" charset="0"/>
              </a:rPr>
              <a:t>bilmeyi gerektirir. </a:t>
            </a:r>
          </a:p>
          <a:p>
            <a:pPr lvl="1" eaLnBrk="1" hangingPunct="1">
              <a:buFontTx/>
              <a:buNone/>
              <a:defRPr/>
            </a:pPr>
            <a:endParaRPr lang="tr-TR" dirty="0">
              <a:solidFill>
                <a:srgbClr val="000000"/>
              </a:solidFill>
              <a:latin typeface="Verdana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tr-TR" sz="2800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899592" y="332656"/>
            <a:ext cx="7848872" cy="502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 typeface="Wingdings" charset="0"/>
              <a:buNone/>
              <a:defRPr/>
            </a:pPr>
            <a:r>
              <a:rPr lang="tr-TR" sz="3200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       SONUÇ...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13878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620688"/>
            <a:ext cx="7967662" cy="5328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endParaRPr lang="tr-TR" sz="4000" b="1" dirty="0">
              <a:solidFill>
                <a:srgbClr val="FFFFFF"/>
              </a:solidFill>
              <a:latin typeface="Monotype Corsiva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tr-TR" sz="48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Çoğu kişi 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tr-TR" sz="48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İnsan İlişkilerini yeterince Önemsemez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91904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585" y="188913"/>
            <a:ext cx="7873504" cy="9366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dirty="0">
                <a:solidFill>
                  <a:srgbClr val="FF0000"/>
                </a:solidFill>
                <a:ea typeface="+mj-ea"/>
                <a:cs typeface="Abadi MT Condensed Extra Bold" charset="0"/>
              </a:rPr>
              <a:t>İletişimde Başarılı olmak için 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556792"/>
            <a:ext cx="7920880" cy="44644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00">
            <a:normAutofit/>
          </a:bodyPr>
          <a:lstStyle/>
          <a:p>
            <a:pPr marL="475488" indent="-457200" algn="l" eaLnBrk="1" fontAlgn="auto" hangingPunct="1">
              <a:lnSpc>
                <a:spcPct val="140000"/>
              </a:lnSpc>
              <a:spcAft>
                <a:spcPts val="0"/>
              </a:spcAft>
              <a:buFont typeface="Arial"/>
              <a:buChar char="•"/>
              <a:defRPr/>
            </a:pPr>
            <a:endParaRPr lang="tr-TR" sz="2800" dirty="0">
              <a:solidFill>
                <a:schemeClr val="tx1"/>
              </a:solidFill>
              <a:latin typeface="Abadi MT Condensed Extra Bold" charset="0"/>
              <a:ea typeface="+mn-ea"/>
              <a:cs typeface="Abadi MT Condensed Extra Bold" charset="0"/>
            </a:endParaRPr>
          </a:p>
          <a:p>
            <a:pPr marL="475488" indent="-457200" algn="l" eaLnBrk="1" fontAlgn="auto" hangingPunct="1">
              <a:lnSpc>
                <a:spcPct val="14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tr-TR" sz="2800" dirty="0">
                <a:solidFill>
                  <a:schemeClr val="tx1"/>
                </a:solidFill>
                <a:cs typeface="Abadi MT Condensed Extra Bold" charset="0"/>
              </a:rPr>
              <a:t>Bir </a:t>
            </a:r>
            <a:r>
              <a:rPr lang="tr-TR" sz="2800" dirty="0">
                <a:solidFill>
                  <a:srgbClr val="FF0000"/>
                </a:solidFill>
                <a:cs typeface="Abadi MT Condensed Extra Bold" charset="0"/>
              </a:rPr>
              <a:t>karizmanın</a:t>
            </a:r>
            <a:r>
              <a:rPr lang="tr-TR" sz="2800" dirty="0">
                <a:solidFill>
                  <a:schemeClr val="tx1"/>
                </a:solidFill>
                <a:cs typeface="Abadi MT Condensed Extra Bold" charset="0"/>
              </a:rPr>
              <a:t> olması </a:t>
            </a:r>
          </a:p>
          <a:p>
            <a:pPr marL="475488" indent="-457200" algn="l" eaLnBrk="1" fontAlgn="auto" hangingPunct="1">
              <a:lnSpc>
                <a:spcPct val="14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tr-TR" sz="2800" dirty="0">
                <a:solidFill>
                  <a:schemeClr val="tx1"/>
                </a:solidFill>
                <a:cs typeface="Abadi MT Condensed Extra Bold" charset="0"/>
              </a:rPr>
              <a:t>Doğru bir </a:t>
            </a:r>
            <a:r>
              <a:rPr lang="tr-TR" sz="2800" dirty="0">
                <a:solidFill>
                  <a:srgbClr val="FF0000"/>
                </a:solidFill>
                <a:cs typeface="Abadi MT Condensed Extra Bold" charset="0"/>
              </a:rPr>
              <a:t>imaj</a:t>
            </a:r>
            <a:r>
              <a:rPr lang="tr-TR" sz="2800" dirty="0">
                <a:solidFill>
                  <a:schemeClr val="tx1"/>
                </a:solidFill>
                <a:cs typeface="Abadi MT Condensed Extra Bold" charset="0"/>
              </a:rPr>
              <a:t> yaratma ve </a:t>
            </a:r>
          </a:p>
          <a:p>
            <a:pPr marL="475488" indent="-457200" algn="l" eaLnBrk="1" fontAlgn="auto" hangingPunct="1">
              <a:lnSpc>
                <a:spcPct val="14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tr-TR" sz="2800" dirty="0">
                <a:solidFill>
                  <a:schemeClr val="tx1"/>
                </a:solidFill>
                <a:cs typeface="Abadi MT Condensed Extra Bold" charset="0"/>
              </a:rPr>
              <a:t>Belli başlı </a:t>
            </a:r>
            <a:r>
              <a:rPr lang="tr-TR" sz="2800" dirty="0">
                <a:solidFill>
                  <a:srgbClr val="FF0000"/>
                </a:solidFill>
                <a:cs typeface="Abadi MT Condensed Extra Bold" charset="0"/>
              </a:rPr>
              <a:t>nezaket ve protokol kurallarını </a:t>
            </a:r>
            <a:r>
              <a:rPr lang="tr-TR" sz="2800" dirty="0">
                <a:solidFill>
                  <a:schemeClr val="tx1"/>
                </a:solidFill>
                <a:cs typeface="Abadi MT Condensed Extra Bold" charset="0"/>
              </a:rPr>
              <a:t>öğrenme</a:t>
            </a:r>
          </a:p>
          <a:p>
            <a:pPr marL="475488" indent="-457200" algn="l" eaLnBrk="1" fontAlgn="auto" hangingPunct="1">
              <a:lnSpc>
                <a:spcPct val="14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tr-TR" sz="2800" dirty="0">
                <a:solidFill>
                  <a:srgbClr val="FF0000"/>
                </a:solidFill>
                <a:cs typeface="Abadi MT Condensed Extra Bold" charset="0"/>
              </a:rPr>
              <a:t>Standart iletişim kurallarını bilmek gerekir.  </a:t>
            </a:r>
          </a:p>
          <a:p>
            <a:pPr marL="475488" indent="-457200" algn="l" eaLnBrk="1" fontAlgn="auto" hangingPunct="1">
              <a:lnSpc>
                <a:spcPct val="140000"/>
              </a:lnSpc>
              <a:spcAft>
                <a:spcPts val="0"/>
              </a:spcAft>
              <a:buFont typeface="Arial"/>
              <a:buChar char="•"/>
              <a:defRPr/>
            </a:pPr>
            <a:endParaRPr lang="tr-TR" sz="2800" dirty="0">
              <a:solidFill>
                <a:schemeClr val="tx1"/>
              </a:solidFill>
              <a:latin typeface="Abadi MT Condensed Extra Bold" charset="0"/>
              <a:cs typeface="Abadi MT Condensed Extra Bold" charset="0"/>
            </a:endParaRPr>
          </a:p>
          <a:p>
            <a:pPr marL="475488" indent="-457200" algn="l" eaLnBrk="1" fontAlgn="auto" hangingPunct="1">
              <a:lnSpc>
                <a:spcPct val="140000"/>
              </a:lnSpc>
              <a:spcAft>
                <a:spcPts val="0"/>
              </a:spcAft>
              <a:buFont typeface="Arial"/>
              <a:buChar char="•"/>
              <a:defRPr/>
            </a:pPr>
            <a:endParaRPr lang="tr-TR" sz="2800" dirty="0">
              <a:solidFill>
                <a:schemeClr val="tx1"/>
              </a:solidFill>
              <a:latin typeface="Abadi MT Condensed Extra Bold" charset="0"/>
              <a:cs typeface="Abadi MT Condensed Extra Bold" charset="0"/>
            </a:endParaRPr>
          </a:p>
          <a:p>
            <a:pPr marL="18288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2800" dirty="0">
              <a:solidFill>
                <a:schemeClr val="tx1"/>
              </a:solidFill>
              <a:latin typeface="Abadi MT Condensed Extra Bold" charset="0"/>
              <a:ea typeface="+mn-ea"/>
              <a:cs typeface="Abadi MT Condensed Extra Bold" charset="0"/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11996738" y="117633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dirty="0">
              <a:latin typeface="Abadi MT Condensed Extra Bold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23056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00FF"/>
                </a:solidFill>
                <a:latin typeface="Abadi MT Condensed Extra Bold" charset="0"/>
                <a:ea typeface="ＭＳ Ｐゴシック" charset="0"/>
                <a:cs typeface="Abadi MT Condensed Extra Bold" charset="0"/>
              </a:rPr>
              <a:t>        </a:t>
            </a:r>
            <a:r>
              <a:rPr lang="en-US" sz="4000" dirty="0">
                <a:solidFill>
                  <a:srgbClr val="0000FF"/>
                </a:solidFill>
                <a:ea typeface="ＭＳ Ｐゴシック" charset="0"/>
                <a:cs typeface="Abadi MT Condensed Extra Bold" charset="0"/>
              </a:rPr>
              <a:t>KARİZMA 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1" cy="45693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tr-TR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 algn="l">
              <a:buFont typeface="Arial"/>
              <a:buChar char="•"/>
            </a:pPr>
            <a:r>
              <a:rPr lang="tr-TR" sz="2800" dirty="0">
                <a:ea typeface="ＭＳ Ｐゴシック" charset="0"/>
                <a:cs typeface="ＭＳ Ｐゴシック" charset="0"/>
              </a:rPr>
              <a:t>Birilerini gördüğünüzde,  beğendiğiniz oluyor mu? </a:t>
            </a:r>
          </a:p>
          <a:p>
            <a:pPr marL="457200" indent="-457200" algn="l">
              <a:buFont typeface="Arial"/>
              <a:buChar char="•"/>
            </a:pPr>
            <a:r>
              <a:rPr lang="tr-TR" sz="2800" dirty="0">
                <a:ea typeface="ＭＳ Ｐゴシック" charset="0"/>
                <a:cs typeface="ＭＳ Ｐゴシック" charset="0"/>
              </a:rPr>
              <a:t>Ya da hiç hoşlanmadığınız,  nedenini de anlayamadığınız?</a:t>
            </a:r>
          </a:p>
          <a:p>
            <a:pPr marL="457200" indent="-457200" algn="l">
              <a:buFont typeface="Arial"/>
              <a:buChar char="•"/>
            </a:pPr>
            <a:r>
              <a:rPr lang="tr-TR" sz="2800" dirty="0">
                <a:ea typeface="ＭＳ Ｐゴシック" charset="0"/>
                <a:cs typeface="ＭＳ Ｐゴシック" charset="0"/>
              </a:rPr>
              <a:t>Birilerini beğendiğiniz, ama konuşunca sevmediğiniz</a:t>
            </a:r>
          </a:p>
          <a:p>
            <a:pPr marL="457200" indent="-457200" algn="l">
              <a:buFont typeface="Arial"/>
              <a:buChar char="•"/>
            </a:pPr>
            <a:r>
              <a:rPr lang="tr-TR" sz="2800" dirty="0">
                <a:ea typeface="ＭＳ Ｐゴシック" charset="0"/>
                <a:cs typeface="ＭＳ Ｐゴシック" charset="0"/>
              </a:rPr>
              <a:t>???...</a:t>
            </a:r>
          </a:p>
          <a:p>
            <a:pPr marL="457200" indent="-457200" algn="l">
              <a:buFont typeface="Arial"/>
              <a:buChar char="•"/>
            </a:pPr>
            <a:endParaRPr lang="tr-TR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l"/>
            <a:endParaRPr lang="tr-TR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24919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00800" cy="936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00FF"/>
                </a:solidFill>
                <a:latin typeface="Abadi MT Condensed Extra Bold" charset="0"/>
                <a:ea typeface="ＭＳ Ｐゴシック" charset="0"/>
                <a:cs typeface="Abadi MT Condensed Extra Bold" charset="0"/>
              </a:rPr>
              <a:t>       </a:t>
            </a:r>
            <a:r>
              <a:rPr lang="en-US" sz="4000" dirty="0" err="1">
                <a:solidFill>
                  <a:srgbClr val="0000FF"/>
                </a:solidFill>
                <a:ea typeface="ＭＳ Ｐゴシック" charset="0"/>
                <a:cs typeface="Abadi MT Condensed Extra Bold" charset="0"/>
              </a:rPr>
              <a:t>Karizma</a:t>
            </a:r>
            <a:endParaRPr lang="en-US" sz="4000" dirty="0">
              <a:solidFill>
                <a:srgbClr val="0000FF"/>
              </a:solidFill>
              <a:ea typeface="ＭＳ Ｐゴシック" charset="0"/>
              <a:cs typeface="Abadi MT Condensed Extra Bold" charset="0"/>
            </a:endParaRP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1043608" y="1625600"/>
            <a:ext cx="7433642" cy="452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40000">
            <a:normAutofit/>
          </a:bodyPr>
          <a:lstStyle/>
          <a:p>
            <a:pPr marL="0" indent="0" algn="l">
              <a:buNone/>
            </a:pPr>
            <a:r>
              <a:rPr lang="tr-TR" sz="11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   </a:t>
            </a:r>
          </a:p>
          <a:p>
            <a:pPr marL="0" indent="0" algn="l">
              <a:buNone/>
            </a:pPr>
            <a:r>
              <a:rPr lang="tr-TR" sz="28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r>
              <a:rPr lang="tr-TR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 İnsanları ne etkiler? </a:t>
            </a:r>
          </a:p>
          <a:p>
            <a:pPr marL="457200" indent="-457200" algn="l">
              <a:buFont typeface="Arial"/>
              <a:buChar char="•"/>
            </a:pPr>
            <a:endParaRPr lang="tr-TR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 algn="l">
              <a:buFont typeface="Arial"/>
              <a:buChar char="•"/>
            </a:pPr>
            <a:r>
              <a:rPr lang="tr-TR" sz="2800" dirty="0">
                <a:solidFill>
                  <a:srgbClr val="C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Dış görünüş?</a:t>
            </a:r>
          </a:p>
          <a:p>
            <a:pPr marL="857250" lvl="1" indent="-457200">
              <a:buFont typeface="Arial"/>
              <a:buChar char="•"/>
            </a:pPr>
            <a:r>
              <a:rPr lang="tr-TR" sz="2400" dirty="0">
                <a:latin typeface="Calibri" charset="0"/>
                <a:ea typeface="ＭＳ Ｐゴシック" charset="0"/>
                <a:cs typeface="ＭＳ Ｐゴシック" charset="0"/>
              </a:rPr>
              <a:t>Kıyafet</a:t>
            </a:r>
          </a:p>
          <a:p>
            <a:pPr marL="857250" lvl="1" indent="-457200">
              <a:buFont typeface="Arial"/>
              <a:buChar char="•"/>
            </a:pPr>
            <a:r>
              <a:rPr lang="tr-TR" sz="2400" dirty="0">
                <a:latin typeface="Calibri" charset="0"/>
                <a:ea typeface="ＭＳ Ｐゴシック" charset="0"/>
                <a:cs typeface="ＭＳ Ｐゴシック" charset="0"/>
              </a:rPr>
              <a:t>Yüz, saç .............</a:t>
            </a:r>
            <a:r>
              <a:rPr lang="tr-TR" sz="2400" dirty="0" err="1">
                <a:latin typeface="Calibri" charset="0"/>
                <a:ea typeface="ＭＳ Ｐゴシック" charset="0"/>
                <a:cs typeface="ＭＳ Ｐゴシック" charset="0"/>
              </a:rPr>
              <a:t>vs</a:t>
            </a:r>
            <a:r>
              <a:rPr lang="tr-TR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sz="2400" dirty="0" err="1">
                <a:latin typeface="Calibri" charset="0"/>
                <a:ea typeface="ＭＳ Ｐゴシック" charset="0"/>
                <a:cs typeface="ＭＳ Ｐゴシック" charset="0"/>
              </a:rPr>
              <a:t>vs</a:t>
            </a:r>
            <a:r>
              <a:rPr lang="tr-TR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857250" lvl="1" indent="-457200">
              <a:buFont typeface="Arial"/>
              <a:buChar char="•"/>
            </a:pPr>
            <a:r>
              <a:rPr lang="tr-TR" sz="2400" dirty="0">
                <a:latin typeface="Calibri" charset="0"/>
                <a:ea typeface="ＭＳ Ｐゴシック" charset="0"/>
                <a:cs typeface="ＭＳ Ｐゴシック" charset="0"/>
              </a:rPr>
              <a:t>Hal, hareket, tavır</a:t>
            </a:r>
          </a:p>
          <a:p>
            <a:pPr marL="457200" indent="-457200" algn="l">
              <a:buFont typeface="Arial"/>
              <a:buChar char="•"/>
            </a:pPr>
            <a:r>
              <a:rPr lang="tr-TR" sz="2800" dirty="0">
                <a:solidFill>
                  <a:srgbClr val="C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Konuşma</a:t>
            </a:r>
          </a:p>
          <a:p>
            <a:pPr marL="457200" indent="-457200" algn="l">
              <a:buFont typeface="Arial"/>
              <a:buChar char="•"/>
            </a:pPr>
            <a:r>
              <a:rPr lang="tr-TR" sz="2800" dirty="0">
                <a:solidFill>
                  <a:srgbClr val="C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Ses tonu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22897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6" name="Content Placeholder 4" descr="130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" r="-1141"/>
          <a:stretch>
            <a:fillRect/>
          </a:stretch>
        </p:blipFill>
        <p:spPr>
          <a:xfrm>
            <a:off x="457200" y="476250"/>
            <a:ext cx="8229600" cy="5880100"/>
          </a:xfrm>
          <a:prstGeom prst="rect">
            <a:avLst/>
          </a:prstGeom>
        </p:spPr>
      </p:pic>
      <p:pic>
        <p:nvPicPr>
          <p:cNvPr id="2" name="Picture 1" descr="images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4" cy="6336704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pic>
        <p:nvPicPr>
          <p:cNvPr id="6" name="Picture 1" descr="images-4.jpeg">
            <a:extLst>
              <a:ext uri="{FF2B5EF4-FFF2-40B4-BE49-F238E27FC236}">
                <a16:creationId xmlns:a16="http://schemas.microsoft.com/office/drawing/2014/main" id="{26F4D34E-0487-3D4A-88F0-FAABB3E69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96944" cy="64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9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264D03C8-BDA7-7448-84CA-08C173BD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421530" cy="1008112"/>
          </a:xfrm>
          <a:solidFill>
            <a:schemeClr val="bg1"/>
          </a:solidFill>
          <a:ln cap="flat">
            <a:solidFill>
              <a:srgbClr val="FAC810"/>
            </a:solidFill>
            <a:miter lim="800000"/>
            <a:headEnd/>
            <a:tailEnd/>
          </a:ln>
          <a:effectLst>
            <a:outerShdw blurRad="38100" dist="25400" dir="5400000" rotWithShape="0">
              <a:srgbClr val="000000">
                <a:alpha val="39999"/>
              </a:srgbClr>
            </a:outerShdw>
          </a:effectLst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tr-T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</a:t>
            </a:r>
            <a:r>
              <a:rPr lang="tr-TR" altLang="tr-T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KAMUSAL/KURUMSAL  İLETİŞİM</a:t>
            </a:r>
            <a:endParaRPr lang="en-US" altLang="tr-TR" sz="32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BD21565B-9A75-8545-B278-24E97FF359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130" y="1772816"/>
            <a:ext cx="8352928" cy="3744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Kurum çevresi = Kurum dışı; kişi, grup, kurum-kuruluşlar = Kamuoyu = DIŞ KAMU</a:t>
            </a:r>
          </a:p>
          <a:p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Kurum içi =</a:t>
            </a:r>
            <a:r>
              <a:rPr lang="tr-TR" altLang="tr-TR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Çalışanlar, meslektaşlar, amirler=İÇ KAMU</a:t>
            </a:r>
          </a:p>
        </p:txBody>
      </p:sp>
    </p:spTree>
    <p:extLst>
      <p:ext uri="{BB962C8B-B14F-4D97-AF65-F5344CB8AC3E}">
        <p14:creationId xmlns:p14="http://schemas.microsoft.com/office/powerpoint/2010/main" val="12689752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217513"/>
            <a:ext cx="8784976" cy="129614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eaLnBrk="1" hangingPunct="1"/>
            <a:r>
              <a:rPr lang="tr-TR" sz="4000" dirty="0">
                <a:solidFill>
                  <a:schemeClr val="bg1"/>
                </a:solidFill>
                <a:latin typeface="Tahoma" charset="0"/>
              </a:rPr>
              <a:t>    İmaj 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060848"/>
            <a:ext cx="8784976" cy="45796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24000"/>
          <a:lstStyle/>
          <a:p>
            <a:pPr algn="l"/>
            <a:endParaRPr lang="tr-TR" sz="2800" dirty="0">
              <a:latin typeface="Georgia" panose="02040502050405020303" pitchFamily="18" charset="0"/>
            </a:endParaRPr>
          </a:p>
          <a:p>
            <a:pPr marL="0" indent="0" algn="l">
              <a:buNone/>
            </a:pPr>
            <a:endParaRPr lang="tr-TR" sz="28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tr-TR" dirty="0">
                <a:latin typeface="Georgia" panose="02040502050405020303" pitchFamily="18" charset="0"/>
              </a:rPr>
              <a:t>İnsanlar üzerinde bırakılan izlenim ve onların algılayış biçimleri</a:t>
            </a:r>
          </a:p>
          <a:p>
            <a:pPr eaLnBrk="1" hangingPunct="1"/>
            <a:endParaRPr lang="tr-TR" dirty="0">
              <a:latin typeface="Georgia" panose="02040502050405020303" pitchFamily="18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2404075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76864" cy="7010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eaLnBrk="1" hangingPunct="1"/>
            <a:r>
              <a:rPr lang="tr-TR" sz="4000" dirty="0">
                <a:latin typeface="Tahoma" charset="0"/>
              </a:rPr>
              <a:t>    İmaj nedir?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00808"/>
            <a:ext cx="7772400" cy="43924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00">
            <a:normAutofit/>
          </a:bodyPr>
          <a:lstStyle/>
          <a:p>
            <a:pPr marL="0" indent="0" algn="l">
              <a:buNone/>
            </a:pPr>
            <a:endParaRPr lang="tr-TR" sz="2400" b="1" dirty="0">
              <a:latin typeface="Comic Sans MS" charset="0"/>
            </a:endParaRPr>
          </a:p>
          <a:p>
            <a:r>
              <a:rPr lang="tr-TR" sz="2400" b="1" dirty="0">
                <a:latin typeface="Comic Sans MS" charset="0"/>
              </a:rPr>
              <a:t>Giyim kuşam</a:t>
            </a:r>
            <a:endParaRPr lang="tr-TR" sz="2800" dirty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tr-TR" sz="2800" dirty="0">
                <a:latin typeface="+mj-lt"/>
              </a:rPr>
              <a:t>Beden dili</a:t>
            </a:r>
          </a:p>
          <a:p>
            <a:pPr marL="457200" indent="-457200" algn="l">
              <a:buFont typeface="Arial"/>
              <a:buChar char="•"/>
            </a:pPr>
            <a:r>
              <a:rPr lang="tr-TR" sz="2400" dirty="0"/>
              <a:t>Hal, hareket, tavır ve davranışlar</a:t>
            </a:r>
            <a:endParaRPr lang="tr-TR" sz="2400" dirty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tr-TR" sz="2800" dirty="0">
                <a:latin typeface="+mj-lt"/>
              </a:rPr>
              <a:t>Ses tonu</a:t>
            </a:r>
          </a:p>
          <a:p>
            <a:pPr marL="457200" indent="-457200" algn="l">
              <a:buFont typeface="Arial"/>
              <a:buChar char="•"/>
            </a:pPr>
            <a:r>
              <a:rPr lang="tr-TR" sz="2800" dirty="0">
                <a:latin typeface="+mj-lt"/>
              </a:rPr>
              <a:t>Söz, ifade (kullanılan sözcükler)</a:t>
            </a:r>
          </a:p>
          <a:p>
            <a:pPr marL="457200" indent="-457200" algn="l">
              <a:buFont typeface="Arial"/>
              <a:buChar char="•"/>
            </a:pPr>
            <a:r>
              <a:rPr lang="tr-TR" sz="2800" dirty="0">
                <a:latin typeface="+mj-lt"/>
              </a:rPr>
              <a:t>Tutum, alışkanlıklar </a:t>
            </a:r>
          </a:p>
          <a:p>
            <a:pPr marL="0" indent="0" algn="l">
              <a:buNone/>
            </a:pPr>
            <a:endParaRPr lang="tr-TR" sz="2800" dirty="0">
              <a:latin typeface="Abadi MT Condensed Extra Bold" charset="0"/>
            </a:endParaRPr>
          </a:p>
          <a:p>
            <a:pPr marL="457200" indent="-457200" algn="l">
              <a:buFont typeface="Arial"/>
              <a:buChar char="•"/>
            </a:pPr>
            <a:endParaRPr lang="tr-TR" sz="2800" dirty="0">
              <a:latin typeface="Abadi MT Condensed Extra Bold" charset="0"/>
            </a:endParaRPr>
          </a:p>
          <a:p>
            <a:pPr eaLnBrk="1" hangingPunct="1"/>
            <a:endParaRPr lang="tr-TR" dirty="0">
              <a:latin typeface="Tahoma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7454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827584" y="116632"/>
            <a:ext cx="7704856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İmaj Çeşitleri</a:t>
            </a:r>
          </a:p>
        </p:txBody>
      </p:sp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827584" y="1124744"/>
            <a:ext cx="7704856" cy="463203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tr-TR" sz="2800" dirty="0">
              <a:latin typeface="+mj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tr-TR" sz="2800" dirty="0">
                <a:latin typeface="+mj-lt"/>
              </a:rPr>
              <a:t>Kendimi Nasıl Görüyorum ? </a:t>
            </a:r>
            <a:r>
              <a:rPr lang="tr-TR" sz="2800" b="1" dirty="0">
                <a:latin typeface="+mj-lt"/>
              </a:rPr>
              <a:t>(öz imaj)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latin typeface="+mj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tr-TR" sz="2800" dirty="0">
                <a:latin typeface="+mj-lt"/>
              </a:rPr>
              <a:t>Başkaları Beni Nasıl Görüyor? (</a:t>
            </a:r>
            <a:r>
              <a:rPr lang="tr-TR" sz="2800" b="1" dirty="0">
                <a:latin typeface="+mj-lt"/>
              </a:rPr>
              <a:t>algılanan imaj)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tr-TR" sz="2800" dirty="0">
                <a:latin typeface="+mj-lt"/>
              </a:rPr>
              <a:t> Kendimi Nasıl Görmek /göstermek  İstiyorum</a:t>
            </a:r>
            <a:r>
              <a:rPr lang="tr-TR" sz="2800" b="1" dirty="0">
                <a:latin typeface="+mj-lt"/>
              </a:rPr>
              <a:t>?  (ideal imaj)</a:t>
            </a:r>
          </a:p>
          <a:p>
            <a:pPr marL="342900" indent="-342900">
              <a:buFont typeface="Arial"/>
              <a:buChar char="•"/>
            </a:pPr>
            <a:endParaRPr lang="tr-TR" sz="2000" i="1" dirty="0">
              <a:latin typeface="Abadi MT Condensed Extra Bold" charset="0"/>
            </a:endParaRPr>
          </a:p>
          <a:p>
            <a:r>
              <a:rPr lang="tr-TR" sz="2400" i="1" dirty="0">
                <a:latin typeface="Abadi MT Condensed Extra Bold" charset="0"/>
              </a:rPr>
              <a:t> </a:t>
            </a:r>
            <a:endParaRPr lang="tr-TR" sz="2400" b="1" i="1" dirty="0">
              <a:solidFill>
                <a:schemeClr val="accent2"/>
              </a:solidFill>
              <a:latin typeface="Rockwell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5374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57606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Wingdings 2" charset="0"/>
              <a:buNone/>
            </a:pPr>
            <a:endParaRPr lang="tr-TR" sz="3800" b="1" dirty="0">
              <a:solidFill>
                <a:srgbClr val="FF0000"/>
              </a:solidFill>
              <a:latin typeface="Rockwel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 2" charset="0"/>
              <a:buNone/>
            </a:pPr>
            <a:endParaRPr lang="tr-TR" sz="3800" b="1" dirty="0">
              <a:solidFill>
                <a:srgbClr val="FF0000"/>
              </a:solidFill>
              <a:latin typeface="Rockwel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 2" charset="0"/>
              <a:buNone/>
            </a:pPr>
            <a:endParaRPr lang="tr-TR" sz="3800" b="1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  <a:p>
            <a:pPr algn="ctr" eaLnBrk="1" hangingPunct="1">
              <a:buFont typeface="Wingdings 2" charset="0"/>
              <a:buNone/>
            </a:pPr>
            <a:r>
              <a:rPr lang="tr-TR" sz="44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Başkalarını bilen kimse bilgili</a:t>
            </a:r>
            <a:endParaRPr lang="en-US" sz="4400" b="1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  <a:p>
            <a:pPr algn="ctr" eaLnBrk="1" hangingPunct="1">
              <a:buFont typeface="Wingdings 2" charset="0"/>
              <a:buNone/>
            </a:pPr>
            <a:r>
              <a:rPr lang="tr-TR" sz="44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Kendini bilen kimse akıllıdır</a:t>
            </a:r>
            <a:endParaRPr lang="en-US" sz="4400" b="1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4101246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188913"/>
            <a:ext cx="8352928" cy="12238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>
                <a:solidFill>
                  <a:srgbClr val="FF0000"/>
                </a:solidFill>
                <a:ea typeface="+mj-ea"/>
                <a:cs typeface="Abadi MT Condensed Extra Bold" charset="0"/>
              </a:rPr>
              <a:t>Doğru iletişim-karizma-İmaj için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56791"/>
            <a:ext cx="8208911" cy="51646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94995" lvl="1" indent="-256032" eaLnBrk="1" fontAlgn="auto" hangingPunct="1">
              <a:lnSpc>
                <a:spcPct val="140000"/>
              </a:lnSpc>
              <a:spcAft>
                <a:spcPts val="0"/>
              </a:spcAft>
              <a:buFont typeface="Wingdings" charset="2"/>
              <a:buChar char="u"/>
              <a:defRPr/>
            </a:pPr>
            <a:r>
              <a:rPr lang="tr-TR" sz="2500" dirty="0">
                <a:solidFill>
                  <a:srgbClr val="000000"/>
                </a:solidFill>
                <a:cs typeface="Abadi MT Condensed Extra Bold" charset="0"/>
              </a:rPr>
              <a:t>Vücut dili (hal, hareket, tavır)</a:t>
            </a:r>
          </a:p>
          <a:p>
            <a:pPr marL="594995" lvl="1" indent="-256032" eaLnBrk="1" fontAlgn="auto" hangingPunct="1">
              <a:lnSpc>
                <a:spcPct val="140000"/>
              </a:lnSpc>
              <a:spcAft>
                <a:spcPts val="0"/>
              </a:spcAft>
              <a:buFont typeface="Wingdings" charset="2"/>
              <a:buChar char="u"/>
              <a:defRPr/>
            </a:pPr>
            <a:r>
              <a:rPr lang="tr-TR" sz="2500" dirty="0">
                <a:solidFill>
                  <a:srgbClr val="3366FF"/>
                </a:solidFill>
                <a:cs typeface="Abadi MT Condensed Extra Bold" charset="0"/>
              </a:rPr>
              <a:t>Giyim</a:t>
            </a:r>
          </a:p>
          <a:p>
            <a:pPr marL="594995" lvl="1" indent="-256032" eaLnBrk="1" fontAlgn="auto" hangingPunct="1">
              <a:lnSpc>
                <a:spcPct val="140000"/>
              </a:lnSpc>
              <a:spcAft>
                <a:spcPts val="0"/>
              </a:spcAft>
              <a:buFont typeface="Wingdings" charset="2"/>
              <a:buChar char="u"/>
              <a:defRPr/>
            </a:pPr>
            <a:r>
              <a:rPr lang="tr-TR" sz="2500" dirty="0">
                <a:solidFill>
                  <a:srgbClr val="3366FF"/>
                </a:solidFill>
                <a:cs typeface="Abadi MT Condensed Extra Bold" charset="0"/>
              </a:rPr>
              <a:t>Oturma </a:t>
            </a:r>
          </a:p>
          <a:p>
            <a:pPr marL="594995" lvl="1" indent="-256032" eaLnBrk="1" fontAlgn="auto" hangingPunct="1">
              <a:lnSpc>
                <a:spcPct val="140000"/>
              </a:lnSpc>
              <a:spcAft>
                <a:spcPts val="0"/>
              </a:spcAft>
              <a:buFont typeface="Wingdings" charset="2"/>
              <a:buChar char="u"/>
              <a:defRPr/>
            </a:pPr>
            <a:r>
              <a:rPr lang="tr-TR" sz="2500" dirty="0">
                <a:solidFill>
                  <a:srgbClr val="3366FF"/>
                </a:solidFill>
                <a:cs typeface="Abadi MT Condensed Extra Bold" charset="0"/>
              </a:rPr>
              <a:t>Ayakta durma</a:t>
            </a:r>
          </a:p>
          <a:p>
            <a:pPr marL="594995" lvl="1" indent="-256032" eaLnBrk="1" fontAlgn="auto" hangingPunct="1">
              <a:lnSpc>
                <a:spcPct val="140000"/>
              </a:lnSpc>
              <a:spcAft>
                <a:spcPts val="0"/>
              </a:spcAft>
              <a:buFont typeface="Wingdings" charset="2"/>
              <a:buChar char="u"/>
              <a:defRPr/>
            </a:pPr>
            <a:r>
              <a:rPr lang="tr-TR" sz="2500" dirty="0">
                <a:solidFill>
                  <a:srgbClr val="3366FF"/>
                </a:solidFill>
                <a:cs typeface="Abadi MT Condensed Extra Bold" charset="0"/>
              </a:rPr>
              <a:t>El kol hareketleri -Hareket tarzı </a:t>
            </a:r>
          </a:p>
          <a:p>
            <a:pPr marL="594995" lvl="1" indent="-256032" eaLnBrk="1" fontAlgn="auto" hangingPunct="1">
              <a:lnSpc>
                <a:spcPct val="140000"/>
              </a:lnSpc>
              <a:spcAft>
                <a:spcPts val="0"/>
              </a:spcAft>
              <a:buFont typeface="Wingdings" charset="2"/>
              <a:buChar char="u"/>
              <a:defRPr/>
            </a:pPr>
            <a:r>
              <a:rPr lang="tr-TR" sz="2500" dirty="0">
                <a:solidFill>
                  <a:srgbClr val="3366FF"/>
                </a:solidFill>
                <a:cs typeface="Abadi MT Condensed Extra Bold" charset="0"/>
              </a:rPr>
              <a:t>Yürüyüş</a:t>
            </a:r>
          </a:p>
          <a:p>
            <a:pPr marL="594995" lvl="1" indent="-256032" eaLnBrk="1" fontAlgn="auto" hangingPunct="1">
              <a:lnSpc>
                <a:spcPct val="140000"/>
              </a:lnSpc>
              <a:spcAft>
                <a:spcPts val="0"/>
              </a:spcAft>
              <a:buFont typeface="Wingdings" charset="2"/>
              <a:buChar char="u"/>
              <a:defRPr/>
            </a:pPr>
            <a:r>
              <a:rPr lang="tr-TR" sz="2500" dirty="0">
                <a:solidFill>
                  <a:srgbClr val="3366FF"/>
                </a:solidFill>
                <a:cs typeface="Abadi MT Condensed Extra Bold" charset="0"/>
              </a:rPr>
              <a:t>Bakış</a:t>
            </a:r>
          </a:p>
          <a:p>
            <a:pPr marL="594995" lvl="1" indent="-256032" eaLnBrk="1" fontAlgn="auto" hangingPunct="1">
              <a:lnSpc>
                <a:spcPct val="140000"/>
              </a:lnSpc>
              <a:spcAft>
                <a:spcPts val="0"/>
              </a:spcAft>
              <a:buFont typeface="Wingdings" charset="2"/>
              <a:buChar char="u"/>
              <a:defRPr/>
            </a:pPr>
            <a:r>
              <a:rPr lang="tr-TR" sz="2500" dirty="0">
                <a:solidFill>
                  <a:srgbClr val="3366FF"/>
                </a:solidFill>
                <a:cs typeface="Abadi MT Condensed Extra Bold" charset="0"/>
              </a:rPr>
              <a:t>Yüz ifadeleri</a:t>
            </a:r>
          </a:p>
          <a:p>
            <a:pPr marL="594995" lvl="1" indent="-256032" eaLnBrk="1" fontAlgn="auto" hangingPunct="1">
              <a:lnSpc>
                <a:spcPct val="140000"/>
              </a:lnSpc>
              <a:spcAft>
                <a:spcPts val="0"/>
              </a:spcAft>
              <a:buFont typeface="Wingdings" charset="2"/>
              <a:buChar char="u"/>
              <a:defRPr/>
            </a:pPr>
            <a:r>
              <a:rPr lang="tr-TR" sz="2500" dirty="0">
                <a:solidFill>
                  <a:srgbClr val="000000"/>
                </a:solidFill>
                <a:cs typeface="Abadi MT Condensed Extra Bold" charset="0"/>
              </a:rPr>
              <a:t>Konuşma (Söz)</a:t>
            </a:r>
          </a:p>
          <a:p>
            <a:pPr marL="594995" lvl="1" indent="-256032" eaLnBrk="1" fontAlgn="auto" hangingPunct="1">
              <a:lnSpc>
                <a:spcPct val="140000"/>
              </a:lnSpc>
              <a:spcAft>
                <a:spcPts val="0"/>
              </a:spcAft>
              <a:buFont typeface="Wingdings" charset="2"/>
              <a:buChar char="u"/>
              <a:defRPr/>
            </a:pPr>
            <a:r>
              <a:rPr lang="tr-TR" sz="2500" dirty="0">
                <a:solidFill>
                  <a:srgbClr val="000000"/>
                </a:solidFill>
                <a:cs typeface="Abadi MT Condensed Extra Bold" charset="0"/>
              </a:rPr>
              <a:t>Ses tonu </a:t>
            </a:r>
          </a:p>
          <a:p>
            <a:pPr marL="274320" indent="-256032" algn="l" eaLnBrk="1" fontAlgn="auto" hangingPunct="1">
              <a:lnSpc>
                <a:spcPct val="140000"/>
              </a:lnSpc>
              <a:spcAft>
                <a:spcPts val="0"/>
              </a:spcAft>
              <a:buFont typeface="Wingdings" charset="2"/>
              <a:buChar char="u"/>
              <a:defRPr/>
            </a:pPr>
            <a:endParaRPr lang="tr-TR" sz="2800" dirty="0">
              <a:solidFill>
                <a:srgbClr val="3366FF"/>
              </a:solidFill>
              <a:latin typeface="Abadi MT Condensed Extra Bold" charset="0"/>
              <a:ea typeface="+mn-ea"/>
              <a:cs typeface="Abadi MT Condensed Extra Bold" charset="0"/>
            </a:endParaRPr>
          </a:p>
          <a:p>
            <a:pPr marL="274320" indent="-256032" algn="l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q"/>
              <a:defRPr/>
            </a:pPr>
            <a:endParaRPr lang="tr-TR" sz="2800" dirty="0">
              <a:latin typeface="Abadi MT Condensed Extra Bold" charset="0"/>
              <a:ea typeface="+mn-ea"/>
              <a:cs typeface="Abadi MT Condensed Extra Bold" charset="0"/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11996738" y="117633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dirty="0">
              <a:latin typeface="Abadi MT Condensed Extra Bold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256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İletişim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değerini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560" y="1928577"/>
            <a:ext cx="6624736" cy="3906256"/>
          </a:xfrm>
        </p:spPr>
        <p:txBody>
          <a:bodyPr/>
          <a:lstStyle/>
          <a:p>
            <a:r>
              <a:rPr lang="tr-TR" dirty="0"/>
              <a:t>Öfke kontrolü</a:t>
            </a:r>
          </a:p>
          <a:p>
            <a:r>
              <a:rPr lang="tr-TR" dirty="0"/>
              <a:t>Stres yönetimi</a:t>
            </a:r>
          </a:p>
          <a:p>
            <a:r>
              <a:rPr lang="tr-TR" dirty="0"/>
              <a:t>Liderlik biçimi</a:t>
            </a:r>
          </a:p>
          <a:p>
            <a:r>
              <a:rPr lang="tr-TR" dirty="0"/>
              <a:t>Ortamı kullanım biçimi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611560" y="188913"/>
            <a:ext cx="8352928" cy="12238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sz="4000" dirty="0">
                <a:solidFill>
                  <a:srgbClr val="FF0000"/>
                </a:solidFill>
                <a:ea typeface="+mj-ea"/>
                <a:cs typeface="Abadi MT Condensed Extra Bold" charset="0"/>
              </a:rPr>
              <a:t>Doğru iletişim-karizma-İmaj için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1872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827584" y="1124744"/>
            <a:ext cx="7992119" cy="50783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tr-TR" sz="3200" b="1" dirty="0"/>
          </a:p>
          <a:p>
            <a:pPr algn="ctr" eaLnBrk="1" hangingPunct="1"/>
            <a:endParaRPr lang="tr-TR" sz="3200" b="1" dirty="0"/>
          </a:p>
          <a:p>
            <a:pPr algn="ctr" eaLnBrk="1" hangingPunct="1"/>
            <a:endParaRPr lang="tr-TR" sz="3200" b="1" dirty="0"/>
          </a:p>
          <a:p>
            <a:pPr algn="ctr" eaLnBrk="1" hangingPunct="1"/>
            <a:endParaRPr lang="tr-TR" sz="3200" b="1" dirty="0"/>
          </a:p>
          <a:p>
            <a:pPr algn="ctr" eaLnBrk="1" hangingPunct="1"/>
            <a:r>
              <a:rPr lang="tr-TR" sz="3600" b="1" dirty="0">
                <a:latin typeface="+mn-lt"/>
              </a:rPr>
              <a:t>İLETİŞİM ve KARAKTER</a:t>
            </a:r>
          </a:p>
          <a:p>
            <a:pPr algn="ctr" eaLnBrk="1" hangingPunct="1"/>
            <a:endParaRPr lang="tr-TR" sz="3200" b="1" dirty="0"/>
          </a:p>
          <a:p>
            <a:pPr algn="ctr" eaLnBrk="1" hangingPunct="1"/>
            <a:endParaRPr lang="tr-TR" sz="3200" b="1" dirty="0"/>
          </a:p>
          <a:p>
            <a:pPr algn="ctr" eaLnBrk="1" hangingPunct="1"/>
            <a:endParaRPr lang="tr-TR" sz="3200" b="1" dirty="0"/>
          </a:p>
          <a:p>
            <a:pPr algn="ctr" eaLnBrk="1" hangingPunct="1"/>
            <a:endParaRPr lang="tr-TR" sz="3200" b="1" dirty="0"/>
          </a:p>
          <a:p>
            <a:pPr algn="ctr" eaLnBrk="1" hangingPunct="1"/>
            <a:endParaRPr lang="tr-TR" sz="3200" b="1" dirty="0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327400" y="13081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15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Text Box 2"/>
          <p:cNvSpPr txBox="1">
            <a:spLocks noChangeArrowheads="1"/>
          </p:cNvSpPr>
          <p:nvPr/>
        </p:nvSpPr>
        <p:spPr bwMode="auto">
          <a:xfrm>
            <a:off x="539552" y="1556792"/>
            <a:ext cx="8458200" cy="44627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sz="3200" dirty="0">
                <a:solidFill>
                  <a:srgbClr val="000000"/>
                </a:solidFill>
              </a:rPr>
              <a:t>  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sz="3200" dirty="0">
                <a:solidFill>
                  <a:srgbClr val="000000"/>
                </a:solidFill>
              </a:rPr>
              <a:t>      Hepimizin içinde 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tr-TR" sz="3200" dirty="0">
                <a:solidFill>
                  <a:srgbClr val="000000"/>
                </a:solidFill>
                <a:cs typeface="ＭＳ Ｐゴシック" charset="0"/>
              </a:rPr>
              <a:t>   Bir çocuk, 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tr-TR" sz="3200" dirty="0">
                <a:solidFill>
                  <a:srgbClr val="000000"/>
                </a:solidFill>
                <a:cs typeface="ＭＳ Ｐゴシック" charset="0"/>
              </a:rPr>
              <a:t>   Bir anne baba ve 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tr-TR" sz="3200" dirty="0">
                <a:solidFill>
                  <a:srgbClr val="000000"/>
                </a:solidFill>
                <a:cs typeface="ＭＳ Ｐゴシック" charset="0"/>
              </a:rPr>
              <a:t>   Bir yetişkin-öğretmen benliği vardır</a:t>
            </a:r>
            <a:r>
              <a:rPr lang="tr-TR" sz="3200" dirty="0">
                <a:solidFill>
                  <a:srgbClr val="FFFFFF"/>
                </a:solidFill>
                <a:cs typeface="ＭＳ Ｐゴシック" charset="0"/>
              </a:rPr>
              <a:t>.</a:t>
            </a:r>
            <a:endParaRPr lang="tr-TR" sz="3200" dirty="0">
              <a:solidFill>
                <a:srgbClr val="FFFFFF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endParaRPr lang="tr-TR" sz="3200" dirty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tr-TR" sz="3200" dirty="0">
              <a:solidFill>
                <a:srgbClr val="FFFFFF"/>
              </a:solidFill>
            </a:endParaRP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554266" y="116632"/>
            <a:ext cx="8352928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tr-TR" sz="1600" dirty="0">
              <a:solidFill>
                <a:srgbClr val="FF3300"/>
              </a:solidFill>
            </a:endParaRPr>
          </a:p>
          <a:p>
            <a:pPr eaLnBrk="1" hangingPunct="1">
              <a:defRPr/>
            </a:pPr>
            <a:r>
              <a:rPr lang="tr-TR" sz="3600" dirty="0">
                <a:solidFill>
                  <a:srgbClr val="FF3300"/>
                </a:solidFill>
              </a:rPr>
              <a:t>     </a:t>
            </a:r>
            <a:r>
              <a:rPr lang="tr-TR" sz="4000" dirty="0">
                <a:solidFill>
                  <a:srgbClr val="FF3300"/>
                </a:solidFill>
              </a:rPr>
              <a:t> İletişim Analizi</a:t>
            </a:r>
          </a:p>
          <a:p>
            <a:pPr eaLnBrk="1" hangingPunct="1">
              <a:defRPr/>
            </a:pPr>
            <a:endParaRPr lang="tr-TR" sz="1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2AEFF5C-9DC8-484A-9254-4858B2936CDB}" type="slidenum">
              <a:rPr lang="en-US" sz="1200">
                <a:solidFill>
                  <a:srgbClr val="FFFFFF"/>
                </a:solidFill>
                <a:latin typeface="Calibri" charset="0"/>
              </a:rPr>
              <a:pPr eaLnBrk="1" hangingPunct="1"/>
              <a:t>28</a:t>
            </a:fld>
            <a:endParaRPr lang="en-US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3400" y="1412875"/>
            <a:ext cx="8287072" cy="506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lvl="1">
              <a:lnSpc>
                <a:spcPct val="150000"/>
              </a:lnSpc>
              <a:defRPr/>
            </a:pPr>
            <a:endParaRPr lang="tr-TR" sz="3100" dirty="0">
              <a:solidFill>
                <a:schemeClr val="tx1">
                  <a:lumMod val="95000"/>
                </a:schemeClr>
              </a:solidFill>
              <a:cs typeface="ＭＳ Ｐゴシック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tr-TR" sz="3100" dirty="0">
                <a:solidFill>
                  <a:schemeClr val="tx1">
                    <a:lumMod val="95000"/>
                  </a:schemeClr>
                </a:solidFill>
                <a:cs typeface="ＭＳ Ｐゴシック" charset="0"/>
              </a:rPr>
              <a:t>Hayata ve olaylara bakış açısından;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tr-TR" sz="3100" dirty="0">
                <a:solidFill>
                  <a:srgbClr val="3366FF"/>
                </a:solidFill>
                <a:cs typeface="ＭＳ Ｐゴシック" charset="0"/>
              </a:rPr>
              <a:t>Kötümser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tr-TR" sz="3100" dirty="0">
                <a:solidFill>
                  <a:srgbClr val="3366FF"/>
                </a:solidFill>
                <a:cs typeface="ＭＳ Ｐゴシック" charset="0"/>
              </a:rPr>
              <a:t>İyimser 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tr-TR" sz="3100" dirty="0">
                <a:solidFill>
                  <a:srgbClr val="3366FF"/>
                </a:solidFill>
                <a:cs typeface="ＭＳ Ｐゴシック" charset="0"/>
              </a:rPr>
              <a:t>Gerçekçi</a:t>
            </a:r>
          </a:p>
          <a:p>
            <a:pPr lvl="1">
              <a:lnSpc>
                <a:spcPct val="150000"/>
              </a:lnSpc>
              <a:defRPr/>
            </a:pPr>
            <a:endParaRPr lang="tr-TR" sz="3100" dirty="0">
              <a:solidFill>
                <a:srgbClr val="FFFFFF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tr-TR" sz="3100" dirty="0">
                <a:solidFill>
                  <a:srgbClr val="FFFFFF"/>
                </a:solidFill>
              </a:rPr>
              <a:t>	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" y="383482"/>
            <a:ext cx="826135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tr-TR" sz="3600" dirty="0">
                <a:solidFill>
                  <a:srgbClr val="FF3300"/>
                </a:solidFill>
              </a:rPr>
              <a:t>     </a:t>
            </a:r>
            <a:r>
              <a:rPr lang="tr-TR" sz="4000" dirty="0">
                <a:solidFill>
                  <a:srgbClr val="FF3300"/>
                </a:solidFill>
              </a:rPr>
              <a:t>İletişim Analizi </a:t>
            </a:r>
          </a:p>
        </p:txBody>
      </p:sp>
    </p:spTree>
    <p:extLst>
      <p:ext uri="{BB962C8B-B14F-4D97-AF65-F5344CB8AC3E}">
        <p14:creationId xmlns:p14="http://schemas.microsoft.com/office/powerpoint/2010/main" val="123710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 Box 2"/>
          <p:cNvSpPr txBox="1">
            <a:spLocks noChangeArrowheads="1"/>
          </p:cNvSpPr>
          <p:nvPr/>
        </p:nvSpPr>
        <p:spPr bwMode="auto">
          <a:xfrm>
            <a:off x="381000" y="1752600"/>
            <a:ext cx="8367464" cy="45704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tr-TR" sz="3600" dirty="0">
                <a:solidFill>
                  <a:srgbClr val="0000FF"/>
                </a:solidFill>
              </a:rPr>
              <a:t>	</a:t>
            </a:r>
            <a:r>
              <a:rPr lang="tr-TR" sz="3600" b="1" dirty="0">
                <a:solidFill>
                  <a:srgbClr val="0000FF"/>
                </a:solidFill>
              </a:rPr>
              <a:t>Mesaj ve Davranışlar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tr-TR" sz="3600" b="1" dirty="0">
                <a:solidFill>
                  <a:srgbClr val="FFFF00"/>
                </a:solidFill>
              </a:rPr>
              <a:t>	</a:t>
            </a:r>
            <a:r>
              <a:rPr lang="tr-TR" sz="3600" b="1" dirty="0"/>
              <a:t>1.</a:t>
            </a:r>
            <a:r>
              <a:rPr lang="tr-TR" sz="3600" b="1" dirty="0">
                <a:solidFill>
                  <a:srgbClr val="FFFF00"/>
                </a:solidFill>
              </a:rPr>
              <a:t> </a:t>
            </a:r>
            <a:r>
              <a:rPr lang="tr-TR" sz="3600" b="1" dirty="0"/>
              <a:t>İyi Değilim </a:t>
            </a:r>
            <a:r>
              <a:rPr lang="tr-TR" sz="3600" b="1" dirty="0">
                <a:solidFill>
                  <a:schemeClr val="bg1"/>
                </a:solidFill>
              </a:rPr>
              <a:t>-</a:t>
            </a:r>
            <a:r>
              <a:rPr lang="tr-TR" sz="3600" b="1" dirty="0">
                <a:solidFill>
                  <a:srgbClr val="FFFF00"/>
                </a:solidFill>
              </a:rPr>
              <a:t> </a:t>
            </a:r>
            <a:r>
              <a:rPr lang="tr-TR" sz="3600" b="1" dirty="0">
                <a:solidFill>
                  <a:schemeClr val="bg1"/>
                </a:solidFill>
              </a:rPr>
              <a:t>İyisin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tr-TR" sz="3600" b="1" dirty="0">
                <a:solidFill>
                  <a:srgbClr val="FFFF00"/>
                </a:solidFill>
              </a:rPr>
              <a:t>	</a:t>
            </a:r>
            <a:r>
              <a:rPr lang="tr-TR" sz="3600" b="1" dirty="0"/>
              <a:t>2.</a:t>
            </a:r>
            <a:r>
              <a:rPr lang="tr-TR" sz="3600" b="1" dirty="0">
                <a:solidFill>
                  <a:srgbClr val="FFFF00"/>
                </a:solidFill>
              </a:rPr>
              <a:t> </a:t>
            </a:r>
            <a:r>
              <a:rPr lang="tr-TR" sz="3600" b="1" dirty="0"/>
              <a:t>İyi Değilim - İyi Değilsin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tr-TR" sz="3600" b="1" dirty="0">
                <a:solidFill>
                  <a:srgbClr val="FFFF00"/>
                </a:solidFill>
              </a:rPr>
              <a:t>	</a:t>
            </a:r>
            <a:r>
              <a:rPr lang="tr-TR" sz="3600" b="1" dirty="0">
                <a:solidFill>
                  <a:schemeClr val="bg1"/>
                </a:solidFill>
              </a:rPr>
              <a:t>3.</a:t>
            </a:r>
            <a:r>
              <a:rPr lang="tr-TR" sz="3600" b="1" dirty="0">
                <a:solidFill>
                  <a:srgbClr val="FFFF00"/>
                </a:solidFill>
              </a:rPr>
              <a:t> </a:t>
            </a:r>
            <a:r>
              <a:rPr lang="tr-TR" sz="3600" b="1" dirty="0">
                <a:solidFill>
                  <a:schemeClr val="bg1"/>
                </a:solidFill>
              </a:rPr>
              <a:t>İyiyim         -</a:t>
            </a:r>
            <a:r>
              <a:rPr lang="tr-TR" sz="3600" b="1" dirty="0">
                <a:solidFill>
                  <a:srgbClr val="FFFF00"/>
                </a:solidFill>
              </a:rPr>
              <a:t> </a:t>
            </a:r>
            <a:r>
              <a:rPr lang="tr-TR" sz="3600" b="1" dirty="0"/>
              <a:t>İyi Değilsin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tr-TR" sz="3600" b="1" dirty="0">
                <a:solidFill>
                  <a:srgbClr val="FFFF00"/>
                </a:solidFill>
              </a:rPr>
              <a:t>	</a:t>
            </a:r>
            <a:r>
              <a:rPr lang="tr-TR" sz="3600" b="1" dirty="0">
                <a:solidFill>
                  <a:schemeClr val="bg1"/>
                </a:solidFill>
              </a:rPr>
              <a:t>4.</a:t>
            </a:r>
            <a:r>
              <a:rPr lang="tr-TR" sz="3600" b="1" dirty="0">
                <a:solidFill>
                  <a:srgbClr val="FFFF00"/>
                </a:solidFill>
              </a:rPr>
              <a:t> </a:t>
            </a:r>
            <a:r>
              <a:rPr lang="tr-TR" sz="3600" b="1" dirty="0">
                <a:solidFill>
                  <a:schemeClr val="bg1"/>
                </a:solidFill>
              </a:rPr>
              <a:t>İyiyim         - İyisin 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tr-TR" sz="3600" b="1" dirty="0">
              <a:solidFill>
                <a:srgbClr val="FFFFFF"/>
              </a:solidFill>
            </a:endParaRP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351296" y="404664"/>
            <a:ext cx="836746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r-TR" sz="3600" dirty="0">
                <a:solidFill>
                  <a:srgbClr val="FF3300"/>
                </a:solidFill>
              </a:rPr>
              <a:t>        </a:t>
            </a:r>
            <a:r>
              <a:rPr lang="tr-TR" sz="4000" dirty="0">
                <a:solidFill>
                  <a:srgbClr val="FF3300"/>
                </a:solidFill>
              </a:rPr>
              <a:t> İletişim Analizi</a:t>
            </a:r>
          </a:p>
        </p:txBody>
      </p:sp>
    </p:spTree>
    <p:extLst>
      <p:ext uri="{BB962C8B-B14F-4D97-AF65-F5344CB8AC3E}">
        <p14:creationId xmlns:p14="http://schemas.microsoft.com/office/powerpoint/2010/main" val="4265549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ontent Placeholder 2">
            <a:extLst>
              <a:ext uri="{FF2B5EF4-FFF2-40B4-BE49-F238E27FC236}">
                <a16:creationId xmlns:a16="http://schemas.microsoft.com/office/drawing/2014/main" id="{A3E641C3-5D53-5F44-9365-84A4A3A6C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62" y="1268760"/>
            <a:ext cx="8137276" cy="4320480"/>
          </a:xfrm>
          <a:solidFill>
            <a:schemeClr val="bg1"/>
          </a:solidFill>
          <a:ln cap="flat">
            <a:solidFill>
              <a:schemeClr val="accent2"/>
            </a:solidFill>
            <a:miter lim="800000"/>
            <a:headEnd/>
            <a:tailEnd/>
          </a:ln>
          <a:effectLst>
            <a:outerShdw blurRad="38100" dist="25400" dir="5400000" rotWithShape="0">
              <a:srgbClr val="000000">
                <a:alpha val="39999"/>
              </a:srgb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altLang="tr-TR" sz="4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</a:t>
            </a:r>
            <a:endParaRPr lang="tr-TR" altLang="tr-TR" sz="2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93713" indent="-165100" eaLnBrk="1" fontAlgn="auto" hangingPunct="1">
              <a:spcAft>
                <a:spcPts val="0"/>
              </a:spcAft>
              <a:defRPr/>
            </a:pPr>
            <a:r>
              <a:rPr lang="tr-TR" altLang="tr-TR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Kurumun çevresi ile olan iletişimi </a:t>
            </a:r>
          </a:p>
          <a:p>
            <a:pPr marL="493713" indent="-165100" eaLnBrk="1" fontAlgn="auto" hangingPunct="1">
              <a:spcAft>
                <a:spcPts val="0"/>
              </a:spcAft>
              <a:defRPr/>
            </a:pPr>
            <a:r>
              <a:rPr lang="tr-TR" altLang="tr-TR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Kurum içi iletişim ve ilişkiler</a:t>
            </a:r>
            <a:endParaRPr lang="en-US" altLang="tr-TR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altLang="tr-TR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C2CEAB0-B78D-A144-9C4E-F4D7A487C0B7}"/>
              </a:ext>
            </a:extLst>
          </p:cNvPr>
          <p:cNvSpPr/>
          <p:nvPr/>
        </p:nvSpPr>
        <p:spPr>
          <a:xfrm>
            <a:off x="503362" y="332656"/>
            <a:ext cx="81372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altLang="tr-T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Kurumsal iletişim </a:t>
            </a:r>
          </a:p>
        </p:txBody>
      </p:sp>
    </p:spTree>
    <p:extLst>
      <p:ext uri="{BB962C8B-B14F-4D97-AF65-F5344CB8AC3E}">
        <p14:creationId xmlns:p14="http://schemas.microsoft.com/office/powerpoint/2010/main" val="1345207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Text Box 2"/>
          <p:cNvSpPr txBox="1">
            <a:spLocks noChangeArrowheads="1"/>
          </p:cNvSpPr>
          <p:nvPr/>
        </p:nvSpPr>
        <p:spPr bwMode="auto">
          <a:xfrm>
            <a:off x="381000" y="404813"/>
            <a:ext cx="8458200" cy="58631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endParaRPr lang="tr-TR" altLang="ja-JP" sz="36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tr-TR" altLang="ja-JP" sz="3600" dirty="0">
                <a:solidFill>
                  <a:srgbClr val="0000FF"/>
                </a:solidFill>
              </a:rPr>
              <a:t>KİŞİLİKLER</a:t>
            </a:r>
            <a:endParaRPr lang="tr-TR" altLang="ja-JP" sz="3600" dirty="0">
              <a:solidFill>
                <a:srgbClr val="FFFFFF"/>
              </a:solidFill>
            </a:endParaRPr>
          </a:p>
          <a:p>
            <a:pPr marL="571500" indent="-571500" algn="ctr">
              <a:lnSpc>
                <a:spcPct val="150000"/>
              </a:lnSpc>
              <a:buFont typeface="Arial"/>
              <a:buChar char="•"/>
              <a:defRPr/>
            </a:pPr>
            <a:r>
              <a:rPr lang="tr-TR" altLang="ja-JP" sz="3600" dirty="0">
                <a:solidFill>
                  <a:srgbClr val="000000"/>
                </a:solidFill>
              </a:rPr>
              <a:t>İçe dönük</a:t>
            </a:r>
          </a:p>
          <a:p>
            <a:pPr marL="571500" indent="-571500" algn="ctr">
              <a:lnSpc>
                <a:spcPct val="150000"/>
              </a:lnSpc>
              <a:buFont typeface="Arial"/>
              <a:buChar char="•"/>
              <a:defRPr/>
            </a:pPr>
            <a:r>
              <a:rPr lang="tr-TR" altLang="ja-JP" sz="3600" dirty="0">
                <a:solidFill>
                  <a:srgbClr val="000000"/>
                </a:solidFill>
              </a:rPr>
              <a:t>Dışa dönük</a:t>
            </a:r>
          </a:p>
          <a:p>
            <a:pPr algn="ctr">
              <a:lnSpc>
                <a:spcPct val="150000"/>
              </a:lnSpc>
              <a:defRPr/>
            </a:pPr>
            <a:endParaRPr lang="tr-TR" altLang="ja-JP" sz="3600" dirty="0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tr-TR" altLang="ja-JP" sz="3600" dirty="0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tr-TR" altLang="ja-JP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32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8649" y="1048718"/>
            <a:ext cx="8366905" cy="51847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/>
            <a:endParaRPr lang="tr-TR" dirty="0">
              <a:solidFill>
                <a:srgbClr val="FF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tr-TR" sz="32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Bezen İş hayatında;</a:t>
            </a:r>
          </a:p>
          <a:p>
            <a:pPr lvl="1" eaLnBrk="1" hangingPunct="1"/>
            <a:r>
              <a:rPr lang="tr-TR" sz="3000" dirty="0">
                <a:latin typeface="Verdana" charset="0"/>
                <a:ea typeface="ＭＳ Ｐゴシック" charset="0"/>
                <a:cs typeface="ＭＳ Ｐゴシック" charset="0"/>
              </a:rPr>
              <a:t>Yetenek</a:t>
            </a:r>
          </a:p>
          <a:p>
            <a:pPr lvl="1" eaLnBrk="1" hangingPunct="1"/>
            <a:r>
              <a:rPr lang="tr-TR" sz="3000" dirty="0">
                <a:latin typeface="Verdana" charset="0"/>
                <a:ea typeface="ＭＳ Ｐゴシック" charset="0"/>
                <a:cs typeface="ＭＳ Ｐゴシック" charset="0"/>
              </a:rPr>
              <a:t>Zeka</a:t>
            </a:r>
          </a:p>
          <a:p>
            <a:pPr lvl="1" eaLnBrk="1" hangingPunct="1"/>
            <a:r>
              <a:rPr lang="tr-TR" sz="3000" dirty="0">
                <a:latin typeface="Verdana" charset="0"/>
                <a:ea typeface="ＭＳ Ｐゴシック" charset="0"/>
                <a:cs typeface="ＭＳ Ｐゴシック" charset="0"/>
              </a:rPr>
              <a:t>İşini tam yapma</a:t>
            </a:r>
          </a:p>
          <a:p>
            <a:pPr lvl="1" eaLnBrk="1" hangingPunct="1"/>
            <a:r>
              <a:rPr lang="tr-TR" sz="3000" dirty="0">
                <a:latin typeface="Verdana" charset="0"/>
                <a:ea typeface="ＭＳ Ｐゴシック" charset="0"/>
                <a:cs typeface="ＭＳ Ｐゴシック" charset="0"/>
              </a:rPr>
              <a:t>Daha fazla çalışma</a:t>
            </a:r>
          </a:p>
          <a:p>
            <a:pPr marL="457200" lvl="1" indent="0" eaLnBrk="1" hangingPunct="1">
              <a:buNone/>
            </a:pPr>
            <a:r>
              <a:rPr lang="tr-TR" sz="3000" dirty="0">
                <a:latin typeface="Verdana" charset="0"/>
                <a:ea typeface="ＭＳ Ｐゴシック" charset="0"/>
                <a:cs typeface="ＭＳ Ｐゴシック" charset="0"/>
              </a:rPr>
              <a:t>Ama;</a:t>
            </a:r>
          </a:p>
          <a:p>
            <a:pPr lvl="1" eaLnBrk="1" hangingPunct="1"/>
            <a:r>
              <a:rPr lang="tr-TR" sz="3000" dirty="0">
                <a:latin typeface="Verdana" charset="0"/>
                <a:ea typeface="ＭＳ Ｐゴシック" charset="0"/>
                <a:cs typeface="ＭＳ Ｐゴシック" charset="0"/>
              </a:rPr>
              <a:t>Dışlanabilirsin...</a:t>
            </a:r>
          </a:p>
          <a:p>
            <a:pPr lvl="1" eaLnBrk="1" hangingPunct="1"/>
            <a:endParaRPr lang="tr-TR" sz="3200" dirty="0">
              <a:solidFill>
                <a:srgbClr val="FF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tr-TR" sz="3200" dirty="0">
                <a:solidFill>
                  <a:srgbClr val="FF0000"/>
                </a:solidFill>
                <a:latin typeface="Abadi MT Condensed Extra Bold" charset="0"/>
                <a:ea typeface="ＭＳ Ｐゴシック" charset="0"/>
                <a:cs typeface="Abadi MT Condensed Extra Bold" charset="0"/>
              </a:rPr>
              <a:t>NEDEN?</a:t>
            </a:r>
            <a:r>
              <a:rPr lang="tr-TR" sz="32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?????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323526" y="325963"/>
            <a:ext cx="8277149" cy="59708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buFont typeface="Wingdings" charset="0"/>
              <a:buNone/>
            </a:pPr>
            <a:r>
              <a:rPr lang="tr-TR" sz="4000" b="1" dirty="0">
                <a:solidFill>
                  <a:schemeClr val="tx1"/>
                </a:solidFill>
              </a:rPr>
              <a:t>İş Yaşamı ve insan İlişkileri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1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938590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tr-TR" sz="3800" b="1" dirty="0">
                <a:solidFill>
                  <a:srgbClr val="FF0000"/>
                </a:solidFill>
                <a:latin typeface="Arial Black" charset="0"/>
                <a:ea typeface="ＭＳ Ｐゴシック" charset="0"/>
                <a:cs typeface="Arial Black" charset="0"/>
              </a:rPr>
              <a:t>    Çünkü</a:t>
            </a:r>
            <a:r>
              <a:rPr lang="tr-TR" sz="3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;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827585" y="1600200"/>
            <a:ext cx="7938590" cy="449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None/>
            </a:pPr>
            <a:endParaRPr lang="tr-TR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tr-TR" sz="28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İletişim becerileri açısından iyi değilsin</a:t>
            </a:r>
            <a:endParaRPr lang="tr-TR" sz="2800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tr-TR" sz="2800" b="1" dirty="0">
                <a:latin typeface="Comic Sans MS" charset="0"/>
                <a:ea typeface="ＭＳ Ｐゴシック" charset="0"/>
                <a:cs typeface="ＭＳ Ｐゴシック" charset="0"/>
              </a:rPr>
              <a:t>Konuşur</a:t>
            </a:r>
          </a:p>
          <a:p>
            <a:pPr eaLnBrk="1" hangingPunct="1"/>
            <a:r>
              <a:rPr lang="tr-TR" sz="2800" b="1" dirty="0">
                <a:latin typeface="Comic Sans MS" charset="0"/>
                <a:ea typeface="ＭＳ Ｐゴシック" charset="0"/>
                <a:cs typeface="ＭＳ Ｐゴシック" charset="0"/>
              </a:rPr>
              <a:t>Susar</a:t>
            </a:r>
          </a:p>
          <a:p>
            <a:pPr eaLnBrk="1" hangingPunct="1"/>
            <a:r>
              <a:rPr lang="tr-TR" sz="2800" b="1" dirty="0">
                <a:latin typeface="Comic Sans MS" charset="0"/>
                <a:ea typeface="ＭＳ Ｐゴシック" charset="0"/>
                <a:cs typeface="ＭＳ Ｐゴシック" charset="0"/>
              </a:rPr>
              <a:t>Uyumsuz davranırsın</a:t>
            </a:r>
          </a:p>
          <a:p>
            <a:pPr eaLnBrk="1" hangingPunct="1"/>
            <a:r>
              <a:rPr lang="tr-TR" sz="2800" b="1" dirty="0">
                <a:latin typeface="Comic Sans MS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8179296" cy="50155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   Yaptığınız iş gereği; </a:t>
            </a:r>
          </a:p>
          <a:p>
            <a:pPr eaLnBrk="1" hangingPunct="1">
              <a:buFont typeface="Wingdings" charset="0"/>
              <a:buNone/>
            </a:pPr>
            <a:endParaRPr lang="tr-TR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İdareciler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Meslektaşlar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Kolaylaştırıcılar </a:t>
            </a:r>
          </a:p>
          <a:p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Hizmet verilenler (müşteri-öğrenci-veli vb.)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Dış çevredeki herkes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95009" y="136525"/>
            <a:ext cx="8179296" cy="70788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İş İlişkileri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96944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     </a:t>
            </a:r>
            <a:r>
              <a:rPr lang="tr-T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Hizmet verilenlerle ilişkiler</a:t>
            </a:r>
            <a:r>
              <a:rPr lang="tr-TR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endParaRPr lang="tr-TR" sz="2800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568952" cy="45365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dirty="0">
                <a:ea typeface="ＭＳ Ｐゴシック" charset="0"/>
                <a:cs typeface="ＭＳ Ｐゴシック" charset="0"/>
              </a:rPr>
              <a:t>Kişinin ne istediğini anla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ea typeface="ＭＳ Ｐゴシック" charset="0"/>
                <a:cs typeface="ＭＳ Ｐゴシック" charset="0"/>
              </a:rPr>
              <a:t>Sakin, dinle, anla, konuş 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ea typeface="ＭＳ Ｐゴシック" charset="0"/>
                <a:cs typeface="ＭＳ Ｐゴシック" charset="0"/>
              </a:rPr>
              <a:t>Gereksiz diyaloglardan kaçın 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ea typeface="ＭＳ Ｐゴシック" charset="0"/>
                <a:cs typeface="ＭＳ Ｐゴシック" charset="0"/>
              </a:rPr>
              <a:t>Kendi kendinle konuşma        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ea typeface="ＭＳ Ｐゴシック" charset="0"/>
                <a:cs typeface="ＭＳ Ｐゴシック" charset="0"/>
              </a:rPr>
              <a:t>İlgisiz davranma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ea typeface="ＭＳ Ｐゴシック" charset="0"/>
                <a:cs typeface="ＭＳ Ｐゴシック" charset="0"/>
              </a:rPr>
              <a:t>Konuya odaklan	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ea typeface="ＭＳ Ｐゴシック" charset="0"/>
                <a:cs typeface="ＭＳ Ｐゴシック" charset="0"/>
              </a:rPr>
              <a:t>Nazik ol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Dr. M. </a:t>
            </a:r>
            <a:r>
              <a:rPr lang="en-US" dirty="0" err="1"/>
              <a:t>Hamil</a:t>
            </a:r>
            <a:r>
              <a:rPr lang="en-US" dirty="0"/>
              <a:t>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28215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96944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     </a:t>
            </a:r>
            <a:r>
              <a:rPr lang="tr-TR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    </a:t>
            </a:r>
            <a:r>
              <a:rPr lang="tr-TR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Çatışma</a:t>
            </a:r>
            <a:r>
              <a:rPr lang="tr-TR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endParaRPr lang="tr-TR" sz="2800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568952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tr-TR" sz="3000" dirty="0">
              <a:latin typeface="Verdana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tr-TR" sz="3200" dirty="0">
                <a:ea typeface="ＭＳ Ｐゴシック" charset="0"/>
              </a:rPr>
              <a:t>Öfkelenme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tr-TR" sz="3200" dirty="0">
                <a:ea typeface="ＭＳ Ｐゴシック" charset="0"/>
              </a:rPr>
              <a:t>Özdenetimi yitirme 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tr-TR" sz="3200" dirty="0">
                <a:ea typeface="ＭＳ Ｐゴシック" charset="0"/>
              </a:rPr>
              <a:t>Kendine acıma 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tr-TR" sz="3200" dirty="0">
                <a:ea typeface="ＭＳ Ｐゴシック" charset="0"/>
              </a:rPr>
              <a:t>Saldırganlaşma 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endParaRPr lang="tr-TR" sz="2400" dirty="0">
              <a:latin typeface="Verdana" charset="0"/>
              <a:ea typeface="ＭＳ Ｐゴシック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5868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96944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         </a:t>
            </a:r>
            <a:r>
              <a:rPr lang="tr-T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Amirler</a:t>
            </a:r>
            <a:r>
              <a:rPr lang="tr-TR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endParaRPr lang="tr-TR" sz="2800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568952" cy="48965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tr-TR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tr-TR" sz="3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tr-TR" sz="3000" dirty="0">
                <a:latin typeface="Verdana" charset="0"/>
                <a:ea typeface="ＭＳ Ｐゴシック" charset="0"/>
                <a:cs typeface="ＭＳ Ｐゴシック" charset="0"/>
              </a:rPr>
              <a:t>İş arkadaşlarınızla ilişkileriniz</a:t>
            </a:r>
          </a:p>
          <a:p>
            <a:pPr eaLnBrk="1" hangingPunct="1"/>
            <a:r>
              <a:rPr lang="tr-TR" sz="3000" dirty="0">
                <a:latin typeface="Verdana" charset="0"/>
                <a:ea typeface="ＭＳ Ｐゴシック" charset="0"/>
                <a:cs typeface="ＭＳ Ｐゴシック" charset="0"/>
              </a:rPr>
              <a:t>Amirini tanı ona göre davran</a:t>
            </a:r>
          </a:p>
          <a:p>
            <a:pPr eaLnBrk="1" hangingPunct="1"/>
            <a:r>
              <a:rPr lang="tr-TR" sz="3000" dirty="0">
                <a:latin typeface="Verdana" charset="0"/>
                <a:ea typeface="ＭＳ Ｐゴシック" charset="0"/>
                <a:cs typeface="ＭＳ Ｐゴシック" charset="0"/>
              </a:rPr>
              <a:t>Mesajları uygun mekan ve zamanda ver</a:t>
            </a:r>
          </a:p>
          <a:p>
            <a:pPr eaLnBrk="1" hangingPunct="1"/>
            <a:r>
              <a:rPr lang="tr-TR" sz="3000" dirty="0">
                <a:latin typeface="Verdana" charset="0"/>
                <a:ea typeface="ＭＳ Ｐゴシック" charset="0"/>
                <a:cs typeface="ＭＳ Ｐゴシック" charset="0"/>
              </a:rPr>
              <a:t>Sadakatli ol</a:t>
            </a:r>
          </a:p>
          <a:p>
            <a:pPr eaLnBrk="1" hangingPunct="1"/>
            <a:r>
              <a:rPr lang="tr-TR" sz="3000" dirty="0">
                <a:solidFill>
                  <a:srgbClr val="C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Dedikodu yapma</a:t>
            </a:r>
          </a:p>
          <a:p>
            <a:pPr eaLnBrk="1" hangingPunct="1"/>
            <a:r>
              <a:rPr lang="tr-TR" sz="3000" dirty="0">
                <a:latin typeface="Verdana" charset="0"/>
                <a:ea typeface="ＭＳ Ｐゴシック" charset="0"/>
                <a:cs typeface="ＭＳ Ｐゴシック" charset="0"/>
              </a:rPr>
              <a:t>Yükselme hevesiniz olmasın </a:t>
            </a:r>
            <a:r>
              <a:rPr lang="tr-TR" sz="3000" b="1" dirty="0">
                <a:solidFill>
                  <a:srgbClr val="C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!</a:t>
            </a:r>
          </a:p>
          <a:p>
            <a:pPr eaLnBrk="1" hangingPunct="1">
              <a:buFontTx/>
              <a:buNone/>
            </a:pPr>
            <a:endParaRPr lang="tr-TR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tr-TR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tr-TR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       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42846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08912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tr-TR" sz="3600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   </a:t>
            </a:r>
            <a:r>
              <a:rPr lang="tr-TR" sz="3600" b="1" dirty="0">
                <a:solidFill>
                  <a:srgbClr val="0000FF"/>
                </a:solidFill>
                <a:latin typeface="Verdana" charset="0"/>
                <a:ea typeface="ＭＳ Ｐゴシック" charset="0"/>
                <a:cs typeface="ＭＳ Ｐゴシック" charset="0"/>
              </a:rPr>
              <a:t>Çalışma Arkadaşları</a:t>
            </a:r>
            <a:endParaRPr lang="tr-TR" sz="3600" dirty="0">
              <a:solidFill>
                <a:srgbClr val="0000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0956"/>
            <a:ext cx="8280920" cy="45403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3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Sevilen ve başarılı kişilerle iletişim kur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Arkadaşlarının başarılarını kutla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İnsanların özel günlerinde yanında ol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Değer ver ve bunu da belli et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tr-TR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r>
              <a:rPr lang="tr-TR" dirty="0">
                <a:latin typeface="Verdana" charset="0"/>
                <a:ea typeface="ＭＳ Ｐゴシック" charset="0"/>
              </a:rPr>
              <a:t> 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55492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08912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tr-TR" sz="3600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  </a:t>
            </a:r>
            <a:r>
              <a:rPr lang="tr-TR" sz="3600" b="1" dirty="0">
                <a:solidFill>
                  <a:srgbClr val="0000FF"/>
                </a:solidFill>
                <a:latin typeface="Verdana" charset="0"/>
                <a:ea typeface="ＭＳ Ｐゴシック" charset="0"/>
                <a:cs typeface="ＭＳ Ｐゴシック" charset="0"/>
              </a:rPr>
              <a:t>Çalışma Arkadaşları</a:t>
            </a:r>
            <a:endParaRPr lang="tr-TR" sz="3600" dirty="0">
              <a:solidFill>
                <a:srgbClr val="0000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52600"/>
            <a:ext cx="8280920" cy="43406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lvl="1" indent="0">
              <a:lnSpc>
                <a:spcPct val="6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6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Konuş, dertlerini dinle</a:t>
            </a:r>
          </a:p>
          <a:p>
            <a:pPr lvl="1">
              <a:lnSpc>
                <a:spcPct val="6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Zor gün dostu ol </a:t>
            </a:r>
          </a:p>
          <a:p>
            <a:pPr lvl="1">
              <a:lnSpc>
                <a:spcPct val="6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Önemli günlerini kutla</a:t>
            </a:r>
          </a:p>
          <a:p>
            <a:pPr lvl="1">
              <a:lnSpc>
                <a:spcPct val="6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Tartışmışsan çok geçmeden düzelt </a:t>
            </a:r>
          </a:p>
          <a:p>
            <a:pPr lvl="1">
              <a:lnSpc>
                <a:spcPct val="6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Hediye ver, hediyeleş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sz="23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Dr. M. </a:t>
            </a:r>
            <a:r>
              <a:rPr lang="en-US" dirty="0" err="1"/>
              <a:t>Hamil</a:t>
            </a:r>
            <a:r>
              <a:rPr lang="en-US" dirty="0"/>
              <a:t>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40935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568951" cy="892150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>
                <a:solidFill>
                  <a:schemeClr val="tx1"/>
                </a:solidFill>
                <a:ea typeface="+mj-ea"/>
                <a:cs typeface="Abadi MT Condensed Extra Bold" charset="0"/>
              </a:rPr>
              <a:t>Sağlıklı ve etkili iletişim için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640960" cy="4680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2100" indent="0" algn="l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tr-TR" sz="3200" b="1" dirty="0">
                <a:solidFill>
                  <a:srgbClr val="0000FF"/>
                </a:solidFill>
              </a:rPr>
              <a:t>     1. Kendini tanı, imajını geliştir</a:t>
            </a:r>
          </a:p>
          <a:p>
            <a:pPr marL="361188" algn="l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tr-TR" sz="1200" b="1" dirty="0">
              <a:solidFill>
                <a:srgbClr val="F2F2F2"/>
              </a:solidFill>
            </a:endParaRPr>
          </a:p>
          <a:p>
            <a:pPr marL="761238" lvl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tr-TR" dirty="0">
                <a:solidFill>
                  <a:srgbClr val="000000"/>
                </a:solidFill>
              </a:rPr>
              <a:t>Kişilik</a:t>
            </a:r>
          </a:p>
          <a:p>
            <a:pPr marL="761238" lvl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tr-TR" dirty="0">
                <a:solidFill>
                  <a:srgbClr val="000000"/>
                </a:solidFill>
              </a:rPr>
              <a:t>Güçlü yönler</a:t>
            </a:r>
          </a:p>
          <a:p>
            <a:pPr marL="761238" lvl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tr-TR" dirty="0">
                <a:solidFill>
                  <a:srgbClr val="000000"/>
                </a:solidFill>
              </a:rPr>
              <a:t>Zayıf yönler-zaaflar</a:t>
            </a:r>
          </a:p>
          <a:p>
            <a:pPr marL="761238" lvl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tr-TR" dirty="0">
                <a:solidFill>
                  <a:srgbClr val="000000"/>
                </a:solidFill>
              </a:rPr>
              <a:t>Tepkiler</a:t>
            </a:r>
          </a:p>
          <a:p>
            <a:pPr marL="761238" lvl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tr-TR" dirty="0">
                <a:solidFill>
                  <a:srgbClr val="000000"/>
                </a:solidFill>
              </a:rPr>
              <a:t>Empati yeteneği</a:t>
            </a:r>
          </a:p>
          <a:p>
            <a:pPr marL="761238" lvl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tr-TR" dirty="0">
                <a:solidFill>
                  <a:srgbClr val="000000"/>
                </a:solidFill>
              </a:rPr>
              <a:t>Duyguların ifade biçimi</a:t>
            </a:r>
          </a:p>
          <a:p>
            <a:pPr marL="761238" lvl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tr-TR" dirty="0">
                <a:solidFill>
                  <a:srgbClr val="C00000"/>
                </a:solidFill>
              </a:rPr>
              <a:t>Kendin ile iletişim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10679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Content Placeholder 2">
            <a:extLst>
              <a:ext uri="{FF2B5EF4-FFF2-40B4-BE49-F238E27FC236}">
                <a16:creationId xmlns:a16="http://schemas.microsoft.com/office/drawing/2014/main" id="{D12A7C36-9903-E640-A6B3-16037681F6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1268760"/>
            <a:ext cx="7704856" cy="47539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None/>
            </a:pPr>
            <a:r>
              <a:rPr lang="tr-TR" altLang="tr-TR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Kurumsal İletişim 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= </a:t>
            </a:r>
            <a:r>
              <a:rPr lang="tr-TR" altLang="tr-TR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Personeller arası </a:t>
            </a:r>
          </a:p>
          <a:p>
            <a:pPr algn="ctr" eaLnBrk="1" hangingPunct="1"/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Astlar</a:t>
            </a:r>
          </a:p>
          <a:p>
            <a:pPr algn="ctr" eaLnBrk="1" hangingPunct="1"/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Üstler</a:t>
            </a:r>
          </a:p>
          <a:p>
            <a:pPr algn="ctr" eaLnBrk="1" hangingPunct="1"/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Yönetim </a:t>
            </a:r>
          </a:p>
          <a:p>
            <a:pPr marL="0" indent="0" algn="ctr" eaLnBrk="1" hangingPunct="1">
              <a:buNone/>
            </a:pPr>
            <a:r>
              <a:rPr lang="tr-TR" altLang="tr-TR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iyi insan İlişkileri kapsar.</a:t>
            </a:r>
          </a:p>
          <a:p>
            <a:pPr eaLnBrk="1" hangingPunct="1"/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tr-T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15A478A-FC0F-C641-84D1-F861C7C581C2}"/>
              </a:ext>
            </a:extLst>
          </p:cNvPr>
          <p:cNvSpPr/>
          <p:nvPr/>
        </p:nvSpPr>
        <p:spPr>
          <a:xfrm>
            <a:off x="899592" y="332656"/>
            <a:ext cx="77048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tr-TR" altLang="tr-TR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Çalışanlar ve kurumsal iletişim</a:t>
            </a:r>
          </a:p>
        </p:txBody>
      </p:sp>
    </p:spTree>
    <p:extLst>
      <p:ext uri="{BB962C8B-B14F-4D97-AF65-F5344CB8AC3E}">
        <p14:creationId xmlns:p14="http://schemas.microsoft.com/office/powerpoint/2010/main" val="15117373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ext Box 2"/>
          <p:cNvSpPr txBox="1">
            <a:spLocks noChangeArrowheads="1"/>
          </p:cNvSpPr>
          <p:nvPr/>
        </p:nvSpPr>
        <p:spPr bwMode="auto">
          <a:xfrm>
            <a:off x="306896" y="1484784"/>
            <a:ext cx="8458200" cy="36933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tr-TR" sz="2800" dirty="0">
              <a:solidFill>
                <a:srgbClr val="000000"/>
              </a:solidFill>
            </a:endParaRPr>
          </a:p>
          <a:p>
            <a:pPr marL="457200" indent="-185738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3200" dirty="0">
                <a:solidFill>
                  <a:srgbClr val="000000"/>
                </a:solidFill>
              </a:rPr>
              <a:t>  Saygılı </a:t>
            </a:r>
          </a:p>
          <a:p>
            <a:pPr marL="457200" indent="-185738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3200" dirty="0">
                <a:solidFill>
                  <a:srgbClr val="000000"/>
                </a:solidFill>
              </a:rPr>
              <a:t>  Adil</a:t>
            </a:r>
          </a:p>
          <a:p>
            <a:pPr marL="457200" indent="-185738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3200" dirty="0">
                <a:solidFill>
                  <a:srgbClr val="000000"/>
                </a:solidFill>
              </a:rPr>
              <a:t>  Tarafsız ve</a:t>
            </a:r>
          </a:p>
          <a:p>
            <a:pPr marL="457200" indent="-185738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3200" dirty="0">
                <a:solidFill>
                  <a:srgbClr val="000000"/>
                </a:solidFill>
              </a:rPr>
              <a:t>  Dürüst ol 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513576" cy="87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sz="4000" dirty="0">
                <a:solidFill>
                  <a:srgbClr val="3366FF"/>
                </a:solidFill>
              </a:rPr>
              <a:t>     </a:t>
            </a:r>
            <a:r>
              <a:rPr lang="tr-TR" sz="4000" cap="small" dirty="0">
                <a:solidFill>
                  <a:srgbClr val="3366FF"/>
                </a:solidFill>
              </a:rPr>
              <a:t>2. Çevredeki insanları tanı</a:t>
            </a:r>
            <a:endParaRPr lang="tr-TR" sz="4000" cap="small" dirty="0">
              <a:solidFill>
                <a:srgbClr val="00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3675957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683568" y="1700213"/>
            <a:ext cx="7920037" cy="4401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defRPr/>
            </a:pPr>
            <a:endParaRPr lang="tr-TR" sz="4000" dirty="0">
              <a:solidFill>
                <a:srgbClr val="FF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algn="ctr">
              <a:defRPr/>
            </a:pPr>
            <a:r>
              <a:rPr lang="tr-TR" sz="36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 algn="ctr">
              <a:defRPr/>
            </a:pPr>
            <a:r>
              <a:rPr lang="tr-TR" sz="28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HOŞGÖRÜLÜ OLUN</a:t>
            </a:r>
          </a:p>
          <a:p>
            <a:pPr lvl="1" algn="ctr">
              <a:defRPr/>
            </a:pPr>
            <a:endParaRPr lang="tr-TR" sz="2800" dirty="0">
              <a:solidFill>
                <a:srgbClr val="FF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algn="ctr">
              <a:defRPr/>
            </a:pPr>
            <a:r>
              <a:rPr lang="tr-TR" sz="28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İnsanları dinleyin</a:t>
            </a:r>
          </a:p>
          <a:p>
            <a:pPr lvl="1" algn="ctr">
              <a:defRPr/>
            </a:pPr>
            <a:endParaRPr lang="tr-TR" sz="4000" dirty="0">
              <a:solidFill>
                <a:srgbClr val="FF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algn="ctr">
              <a:defRPr/>
            </a:pPr>
            <a:endParaRPr lang="tr-TR" sz="4000" dirty="0">
              <a:solidFill>
                <a:srgbClr val="FF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algn="ctr">
              <a:defRPr/>
            </a:pPr>
            <a:r>
              <a:rPr lang="tr-TR" sz="40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260648"/>
            <a:ext cx="7920037" cy="1014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3200" b="1" dirty="0">
                <a:solidFill>
                  <a:srgbClr val="0000FF"/>
                </a:solidFill>
                <a:latin typeface="Verdana" charset="0"/>
                <a:ea typeface="ＭＳ Ｐゴシック" charset="0"/>
                <a:cs typeface="ＭＳ Ｐゴシック" charset="0"/>
              </a:rPr>
              <a:t>3. Kişilikler yerine ilişki biçimine yoğunlaşın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28359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811" y="1556792"/>
            <a:ext cx="8280920" cy="44640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tr-TR" sz="34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endParaRPr lang="tr-TR" sz="3400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tr-TR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Olumsuz özellikli kişilerle tartışmayın 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tr-TR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Huysuz olmayın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tr-TR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Hayata ve olaylara karşı olumlu olun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tr-TR" sz="2800" dirty="0">
                <a:solidFill>
                  <a:srgbClr val="0000FF"/>
                </a:solidFill>
                <a:latin typeface="Verdana" charset="0"/>
                <a:ea typeface="ＭＳ Ｐゴシック" charset="0"/>
                <a:cs typeface="ＭＳ Ｐゴシック" charset="0"/>
              </a:rPr>
              <a:t>Çaresiz davranmayın</a:t>
            </a:r>
          </a:p>
          <a:p>
            <a:pPr eaLnBrk="1" hangingPunct="1">
              <a:buFont typeface="Wingdings" charset="0"/>
              <a:buNone/>
              <a:defRPr/>
            </a:pPr>
            <a:endParaRPr lang="tr-TR" sz="3400" dirty="0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tr-TR" sz="2800" dirty="0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260648"/>
            <a:ext cx="8280920" cy="9617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3200" dirty="0">
                <a:solidFill>
                  <a:srgbClr val="0000FF"/>
                </a:solidFill>
                <a:latin typeface="Verdana" charset="0"/>
                <a:ea typeface="ＭＳ Ｐゴシック" charset="0"/>
                <a:cs typeface="ＭＳ Ｐゴシック" charset="0"/>
              </a:rPr>
              <a:t>4. Herkese olumlu tavır sergile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21621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0364" y="850899"/>
            <a:ext cx="7963272" cy="55054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70000"/>
              </a:lnSpc>
              <a:buFont typeface="Wingdings" charset="0"/>
              <a:buNone/>
            </a:pPr>
            <a:endParaRPr lang="tr-TR" sz="2300" b="1" dirty="0">
              <a:solidFill>
                <a:srgbClr val="FF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120000"/>
              </a:lnSpc>
              <a:buFont typeface="Wingdings" charset="0"/>
              <a:buNone/>
            </a:pPr>
            <a:r>
              <a:rPr lang="tr-TR" sz="2600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İşinize;</a:t>
            </a:r>
            <a:endParaRPr lang="tr-TR" sz="2600" b="1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120000"/>
              </a:lnSpc>
              <a:buFont typeface="Arial"/>
              <a:buChar char="•"/>
            </a:pPr>
            <a:r>
              <a:rPr lang="tr-TR" sz="2600" dirty="0">
                <a:latin typeface="Verdana" charset="0"/>
                <a:ea typeface="ＭＳ Ｐゴシック" charset="0"/>
                <a:cs typeface="ＭＳ Ｐゴシック" charset="0"/>
              </a:rPr>
              <a:t>Para kazandığınız</a:t>
            </a:r>
          </a:p>
          <a:p>
            <a:pPr lvl="1" eaLnBrk="1" hangingPunct="1">
              <a:lnSpc>
                <a:spcPct val="120000"/>
              </a:lnSpc>
              <a:buFont typeface="Arial"/>
              <a:buChar char="•"/>
            </a:pPr>
            <a:r>
              <a:rPr lang="tr-TR" sz="2600" dirty="0">
                <a:latin typeface="Verdana" charset="0"/>
                <a:ea typeface="ＭＳ Ｐゴシック" charset="0"/>
                <a:cs typeface="ＭＳ Ｐゴシック" charset="0"/>
              </a:rPr>
              <a:t>Ailenizin geçimini sağladığınız</a:t>
            </a:r>
          </a:p>
          <a:p>
            <a:pPr lvl="1" eaLnBrk="1" hangingPunct="1">
              <a:lnSpc>
                <a:spcPct val="120000"/>
              </a:lnSpc>
              <a:buFont typeface="Arial"/>
              <a:buChar char="•"/>
            </a:pPr>
            <a:r>
              <a:rPr lang="tr-TR" sz="2600" dirty="0">
                <a:latin typeface="Verdana" charset="0"/>
                <a:ea typeface="ＭＳ Ｐゴシック" charset="0"/>
                <a:cs typeface="ＭＳ Ｐゴシック" charset="0"/>
              </a:rPr>
              <a:t>Kendinizi geliştireceğiniz </a:t>
            </a:r>
          </a:p>
          <a:p>
            <a:pPr lvl="1" eaLnBrk="1" hangingPunct="1">
              <a:lnSpc>
                <a:spcPct val="120000"/>
              </a:lnSpc>
              <a:buFont typeface="Arial"/>
              <a:buChar char="•"/>
            </a:pPr>
            <a:r>
              <a:rPr lang="tr-TR" sz="2600" dirty="0">
                <a:latin typeface="Verdana" charset="0"/>
                <a:ea typeface="ＭＳ Ｐゴシック" charset="0"/>
                <a:cs typeface="ＭＳ Ｐゴシック" charset="0"/>
              </a:rPr>
              <a:t>Bir şeyler öğreneceğiniz </a:t>
            </a:r>
          </a:p>
          <a:p>
            <a:pPr lvl="1" eaLnBrk="1" hangingPunct="1">
              <a:lnSpc>
                <a:spcPct val="120000"/>
              </a:lnSpc>
              <a:buFont typeface="Arial"/>
              <a:buChar char="•"/>
            </a:pPr>
            <a:r>
              <a:rPr lang="tr-TR" sz="2600" dirty="0">
                <a:latin typeface="Verdana" charset="0"/>
                <a:ea typeface="ＭＳ Ｐゴシック" charset="0"/>
                <a:cs typeface="ＭＳ Ｐゴシック" charset="0"/>
              </a:rPr>
              <a:t>Hedeflerinizi gerçekleştireceğiniz</a:t>
            </a:r>
          </a:p>
          <a:p>
            <a:pPr lvl="1" eaLnBrk="1" hangingPunct="1">
              <a:lnSpc>
                <a:spcPct val="120000"/>
              </a:lnSpc>
              <a:buFont typeface="Arial"/>
              <a:buChar char="•"/>
            </a:pPr>
            <a:r>
              <a:rPr lang="tr-TR" sz="2600" dirty="0">
                <a:latin typeface="Verdana" charset="0"/>
                <a:ea typeface="ＭＳ Ｐゴシック" charset="0"/>
                <a:cs typeface="ＭＳ Ｐゴシック" charset="0"/>
              </a:rPr>
              <a:t>Eğleneceğiniz bir ortam </a:t>
            </a:r>
          </a:p>
          <a:p>
            <a:pPr marL="457200" lvl="1" indent="0" eaLnBrk="1" hangingPunct="1">
              <a:lnSpc>
                <a:spcPct val="120000"/>
              </a:lnSpc>
              <a:buNone/>
            </a:pPr>
            <a:r>
              <a:rPr lang="tr-TR" sz="26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YA DA</a:t>
            </a:r>
          </a:p>
          <a:p>
            <a:pPr lvl="1" eaLnBrk="1" hangingPunct="1">
              <a:lnSpc>
                <a:spcPct val="120000"/>
              </a:lnSpc>
              <a:buFont typeface="Arial"/>
              <a:buChar char="•"/>
            </a:pPr>
            <a:r>
              <a:rPr lang="tr-TR" sz="2600" dirty="0">
                <a:latin typeface="Verdana" charset="0"/>
                <a:ea typeface="ＭＳ Ｐゴシック" charset="0"/>
                <a:cs typeface="ＭＳ Ｐゴシック" charset="0"/>
              </a:rPr>
              <a:t>Başlayışınızdan bitene kadar katlanmanız gereken bir sıkıntı kaynağı olarak da. 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None/>
            </a:pPr>
            <a:r>
              <a:rPr lang="tr-TR" sz="2600" dirty="0">
                <a:latin typeface="Verdana" charset="0"/>
                <a:ea typeface="ＭＳ Ｐゴシック" charset="0"/>
                <a:cs typeface="ＭＳ Ｐゴシック" charset="0"/>
              </a:rPr>
              <a:t>	Seçim sizin!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936"/>
            <a:ext cx="7891264" cy="70788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000" b="1" dirty="0">
                <a:solidFill>
                  <a:srgbClr val="0000FF"/>
                </a:solidFill>
              </a:rPr>
              <a:t>       5. İşinizi sevin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539552" y="620688"/>
            <a:ext cx="8280920" cy="55092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endParaRPr lang="tr-TR" sz="4400" b="1" i="1" dirty="0">
              <a:solidFill>
                <a:srgbClr val="FF0000"/>
              </a:solidFill>
              <a:latin typeface="Times New Roman" charset="0"/>
            </a:endParaRPr>
          </a:p>
          <a:p>
            <a:pPr algn="ctr" eaLnBrk="0" hangingPunct="0"/>
            <a:endParaRPr lang="tr-TR" sz="4400" b="1" i="1" dirty="0">
              <a:solidFill>
                <a:srgbClr val="FF0000"/>
              </a:solidFill>
              <a:latin typeface="Times New Roman" charset="0"/>
            </a:endParaRPr>
          </a:p>
          <a:p>
            <a:pPr algn="ctr" eaLnBrk="0" hangingPunct="0"/>
            <a:r>
              <a:rPr lang="tr-TR" sz="4400" b="1" i="1" dirty="0">
                <a:solidFill>
                  <a:srgbClr val="FF0000"/>
                </a:solidFill>
                <a:latin typeface="Times New Roman" charset="0"/>
              </a:rPr>
              <a:t>İşini Severek yaparsan , yaşamında</a:t>
            </a:r>
          </a:p>
          <a:p>
            <a:pPr algn="ctr" eaLnBrk="0" hangingPunct="0"/>
            <a:r>
              <a:rPr lang="tr-TR" sz="4400" b="1" i="1" dirty="0">
                <a:solidFill>
                  <a:srgbClr val="FF0000"/>
                </a:solidFill>
                <a:latin typeface="Times New Roman" charset="0"/>
              </a:rPr>
              <a:t>Bir an bile çalışmış olmazsın</a:t>
            </a:r>
          </a:p>
          <a:p>
            <a:pPr algn="ctr" eaLnBrk="0" hangingPunct="0"/>
            <a:endParaRPr lang="tr-TR" sz="4400" b="1" i="1" dirty="0">
              <a:solidFill>
                <a:srgbClr val="FF0000"/>
              </a:solidFill>
              <a:latin typeface="Times New Roman" charset="0"/>
            </a:endParaRPr>
          </a:p>
          <a:p>
            <a:pPr algn="ctr" eaLnBrk="0" hangingPunct="0"/>
            <a:endParaRPr lang="tr-TR" sz="4400" b="1" i="1" dirty="0">
              <a:solidFill>
                <a:srgbClr val="FF0000"/>
              </a:solidFill>
              <a:latin typeface="Times New Roman" charset="0"/>
            </a:endParaRPr>
          </a:p>
          <a:p>
            <a:pPr algn="ctr" eaLnBrk="0" hangingPunct="0"/>
            <a:endParaRPr lang="tr-TR" sz="4400" b="1" i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12776"/>
            <a:ext cx="8143056" cy="46805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50838" lvl="4" eaLnBrk="1" hangingPunct="1">
              <a:buFont typeface="Wingdings" charset="0"/>
              <a:buNone/>
            </a:pPr>
            <a:endParaRPr lang="tr-TR" dirty="0">
              <a:latin typeface="Verdana" charset="0"/>
              <a:ea typeface="ＭＳ Ｐゴシック" charset="0"/>
            </a:endParaRPr>
          </a:p>
          <a:p>
            <a:pPr marL="639762" lvl="1" indent="-457200" eaLnBrk="1" hangingPunct="1"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</a:rPr>
              <a:t>İlişkileri zedeler</a:t>
            </a:r>
          </a:p>
          <a:p>
            <a:pPr marL="639762" lvl="1" indent="-457200" eaLnBrk="1" hangingPunct="1"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</a:rPr>
              <a:t>Güvenilirliği azaltır</a:t>
            </a:r>
          </a:p>
          <a:p>
            <a:pPr marL="639762" lvl="1" indent="-457200" eaLnBrk="1" hangingPunct="1"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</a:rPr>
              <a:t>Sorumluluklar başkalarınca üstlenilir</a:t>
            </a:r>
          </a:p>
          <a:p>
            <a:pPr marL="639762" lvl="1" indent="-457200" eaLnBrk="1" hangingPunct="1"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</a:rPr>
              <a:t>Saatlerce beklemeyi gerektirir, </a:t>
            </a:r>
          </a:p>
          <a:p>
            <a:pPr marL="639762" lvl="1" indent="-457200" eaLnBrk="1" hangingPunct="1"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</a:rPr>
              <a:t>Saygı ve saygınlığı azalır</a:t>
            </a:r>
          </a:p>
          <a:p>
            <a:pPr marL="639762" lvl="1" indent="-457200" eaLnBrk="1" hangingPunct="1">
              <a:buFont typeface="Arial" panose="020B0604020202020204" pitchFamily="34" charset="0"/>
              <a:buChar char="•"/>
            </a:pPr>
            <a:r>
              <a:rPr lang="tr-TR" dirty="0">
                <a:latin typeface="Verdana" charset="0"/>
                <a:ea typeface="ＭＳ Ｐゴシック" charset="0"/>
              </a:rPr>
              <a:t>Kimse iş yapmak istemez</a:t>
            </a:r>
          </a:p>
          <a:p>
            <a:pPr eaLnBrk="1" hangingPunct="1">
              <a:buFont typeface="Wingdings" charset="0"/>
              <a:buChar char="u"/>
            </a:pPr>
            <a:endParaRPr lang="tr-TR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332656"/>
            <a:ext cx="806489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     </a:t>
            </a:r>
            <a:r>
              <a:rPr lang="tr-TR" sz="4000" b="1" dirty="0">
                <a:solidFill>
                  <a:srgbClr val="0000FF"/>
                </a:solidFill>
              </a:rPr>
              <a:t>6. İşe/randevulara Geç kalmayın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44" y="1412875"/>
            <a:ext cx="7920416" cy="4032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tr-TR" dirty="0">
              <a:latin typeface="Monotype Corsiva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tr-TR" dirty="0">
                <a:solidFill>
                  <a:srgbClr val="FF9900"/>
                </a:solidFill>
                <a:latin typeface="Abadi MT Condensed Extra Bold" charset="0"/>
                <a:ea typeface="ＭＳ Ｐゴシック" charset="0"/>
                <a:cs typeface="Abadi MT Condensed Extra Bold" charset="0"/>
              </a:rPr>
              <a:t>   </a:t>
            </a:r>
            <a:endParaRPr lang="tr-TR" sz="3400" dirty="0">
              <a:solidFill>
                <a:srgbClr val="FF0000"/>
              </a:solidFill>
              <a:latin typeface="Abadi MT Condensed Extra Bold" charset="0"/>
              <a:ea typeface="ＭＳ Ｐゴシック" charset="0"/>
              <a:cs typeface="Abadi MT Condensed Extra Bold" charset="0"/>
            </a:endParaRPr>
          </a:p>
          <a:p>
            <a:pPr eaLnBrk="1" hangingPunct="1">
              <a:buFont typeface="Wingdings" charset="0"/>
              <a:buNone/>
            </a:pPr>
            <a:r>
              <a:rPr lang="tr-TR" sz="3400" dirty="0">
                <a:solidFill>
                  <a:srgbClr val="FF0000"/>
                </a:solidFill>
                <a:latin typeface="Abadi MT Condensed Extra Bold" charset="0"/>
                <a:ea typeface="ＭＳ Ｐゴシック" charset="0"/>
                <a:cs typeface="Abadi MT Condensed Extra Bold" charset="0"/>
              </a:rPr>
              <a:t>        Nasıl?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8896" y="332656"/>
            <a:ext cx="7891264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Font typeface="Wingdings" charset="0"/>
              <a:buNone/>
            </a:pPr>
            <a:r>
              <a:rPr lang="tr-TR" sz="4000" dirty="0">
                <a:solidFill>
                  <a:srgbClr val="FF9900"/>
                </a:solidFill>
                <a:latin typeface="Abadi MT Condensed Extra Bold" charset="0"/>
                <a:ea typeface="ＭＳ Ｐゴシック" charset="0"/>
                <a:cs typeface="Abadi MT Condensed Extra Bold" charset="0"/>
              </a:rPr>
              <a:t> </a:t>
            </a:r>
            <a:r>
              <a:rPr lang="tr-TR" sz="4000" dirty="0">
                <a:solidFill>
                  <a:srgbClr val="0000FF"/>
                </a:solidFill>
                <a:latin typeface="Abadi MT Condensed Extra Bold" charset="0"/>
                <a:ea typeface="ＭＳ Ｐゴシック" charset="0"/>
                <a:cs typeface="Abadi MT Condensed Extra Bold" charset="0"/>
              </a:rPr>
              <a:t>6.Aile/kişisel sorunları işe taşımayın!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337872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7. </a:t>
            </a:r>
            <a:r>
              <a:rPr lang="tr-TR" sz="4000" b="1" dirty="0">
                <a:solidFill>
                  <a:srgbClr val="0000FF"/>
                </a:solidFill>
              </a:rPr>
              <a:t>Konuşmalarda</a:t>
            </a:r>
            <a:r>
              <a:rPr lang="en-US" sz="4000" b="1" dirty="0">
                <a:solidFill>
                  <a:srgbClr val="0000FF"/>
                </a:solidFill>
              </a:rPr>
              <a:t> B</a:t>
            </a:r>
            <a:r>
              <a:rPr lang="tr-TR" sz="4000" b="1" dirty="0">
                <a:solidFill>
                  <a:srgbClr val="0000FF"/>
                </a:solidFill>
              </a:rPr>
              <a:t>en dili kullanın</a:t>
            </a:r>
          </a:p>
          <a:p>
            <a:pPr>
              <a:defRPr/>
            </a:pPr>
            <a:endParaRPr lang="tr-TR" sz="3600" b="1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Sen mesajı “Çok kabasın! Her zaman sözümü kesiyorsun!”</a:t>
            </a:r>
          </a:p>
          <a:p>
            <a:pPr marL="457200" indent="-457200">
              <a:buFont typeface="Arial"/>
              <a:buChar char="•"/>
            </a:pP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Ben mesajı “Bir şey söylemeye başlayıp da sonunu getiremediğim zaman çok rahatsız oluyorum.”</a:t>
            </a:r>
          </a:p>
          <a:p>
            <a:pPr marL="457200" indent="-457200">
              <a:buFont typeface="Arial"/>
              <a:buChar char="•"/>
            </a:pP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Sen mesajı “Kes şunu! Çekiştirip durma kolumu!!”</a:t>
            </a:r>
          </a:p>
          <a:p>
            <a:pPr marL="457200" indent="-457200">
              <a:buFont typeface="Arial"/>
              <a:buChar char="•"/>
            </a:pP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Ben mesajı “Kolumun çekiştirilmesinden hoşlanmıyorum.”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3037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08912" cy="4536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Georgia" charset="0"/>
              <a:buNone/>
            </a:pPr>
            <a:r>
              <a:rPr lang="tr-TR" sz="2600" dirty="0">
                <a:latin typeface="Georgia" charset="0"/>
                <a:ea typeface="ＭＳ Ｐゴシック" charset="0"/>
                <a:cs typeface="ＭＳ Ｐゴシック" charset="0"/>
              </a:rPr>
              <a:t> </a:t>
            </a:r>
          </a:p>
          <a:p>
            <a:pPr marL="457200" indent="-457200" algn="l" eaLnBrk="1" hangingPunct="1">
              <a:lnSpc>
                <a:spcPct val="80000"/>
              </a:lnSpc>
              <a:buFont typeface="Arial"/>
              <a:buChar char="•"/>
            </a:pPr>
            <a:endParaRPr lang="tr-TR" sz="2600" b="1" dirty="0">
              <a:solidFill>
                <a:srgbClr val="000000"/>
              </a:solidFill>
              <a:latin typeface="Georgia" charset="0"/>
              <a:ea typeface="ＭＳ Ｐゴシック" charset="0"/>
              <a:cs typeface="ＭＳ Ｐゴシック" charset="0"/>
            </a:endParaRPr>
          </a:p>
          <a:p>
            <a:pPr marL="457200" indent="-457200" algn="l" eaLnBrk="1" hangingPunct="1">
              <a:lnSpc>
                <a:spcPct val="80000"/>
              </a:lnSpc>
              <a:buFont typeface="Arial"/>
              <a:buChar char="•"/>
            </a:pPr>
            <a:r>
              <a:rPr lang="tr-TR" sz="2600" b="1" dirty="0">
                <a:solidFill>
                  <a:srgbClr val="0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Empati (</a:t>
            </a:r>
            <a:r>
              <a:rPr lang="tr-TR" sz="2600" b="1" dirty="0" err="1">
                <a:solidFill>
                  <a:srgbClr val="0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eşduyum</a:t>
            </a:r>
            <a:r>
              <a:rPr lang="tr-TR" sz="2600" b="1" dirty="0">
                <a:solidFill>
                  <a:srgbClr val="0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)</a:t>
            </a:r>
            <a:endParaRPr lang="tr-TR" sz="2600" dirty="0">
              <a:solidFill>
                <a:srgbClr val="000000"/>
              </a:solidFill>
              <a:latin typeface="Georgia" charset="0"/>
              <a:ea typeface="ＭＳ Ｐゴシック" charset="0"/>
              <a:cs typeface="ＭＳ Ｐゴシック" charset="0"/>
            </a:endParaRPr>
          </a:p>
          <a:p>
            <a:pPr marL="457200" indent="-457200" algn="l" eaLnBrk="1" hangingPunct="1">
              <a:lnSpc>
                <a:spcPct val="80000"/>
              </a:lnSpc>
              <a:buFont typeface="Arial"/>
              <a:buChar char="•"/>
            </a:pPr>
            <a:endParaRPr lang="tr-TR" sz="2600" b="1" dirty="0">
              <a:solidFill>
                <a:srgbClr val="000000"/>
              </a:solidFill>
              <a:latin typeface="Georgia" charset="0"/>
              <a:ea typeface="ＭＳ Ｐゴシック" charset="0"/>
              <a:cs typeface="ＭＳ Ｐゴシック" charset="0"/>
            </a:endParaRPr>
          </a:p>
          <a:p>
            <a:pPr marL="457200" indent="-457200" algn="l" eaLnBrk="1" hangingPunct="1">
              <a:lnSpc>
                <a:spcPct val="80000"/>
              </a:lnSpc>
              <a:buFont typeface="Arial"/>
              <a:buChar char="•"/>
            </a:pPr>
            <a:endParaRPr lang="tr-TR" sz="2600" b="1" dirty="0">
              <a:solidFill>
                <a:srgbClr val="000000"/>
              </a:solidFill>
              <a:latin typeface="Georgia" charset="0"/>
              <a:ea typeface="ＭＳ Ｐゴシック" charset="0"/>
              <a:cs typeface="ＭＳ Ｐゴシック" charset="0"/>
            </a:endParaRPr>
          </a:p>
          <a:p>
            <a:pPr marL="457200" indent="-457200" algn="l" eaLnBrk="1" hangingPunct="1">
              <a:lnSpc>
                <a:spcPct val="80000"/>
              </a:lnSpc>
              <a:buFont typeface="Arial"/>
              <a:buChar char="•"/>
            </a:pPr>
            <a:r>
              <a:rPr lang="tr-TR" sz="2600" b="1" dirty="0">
                <a:solidFill>
                  <a:srgbClr val="0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Saygı</a:t>
            </a:r>
          </a:p>
          <a:p>
            <a:pPr algn="l" eaLnBrk="1" hangingPunct="1">
              <a:lnSpc>
                <a:spcPct val="80000"/>
              </a:lnSpc>
            </a:pPr>
            <a:endParaRPr lang="tr-TR" sz="2600" b="1" dirty="0">
              <a:solidFill>
                <a:srgbClr val="000000"/>
              </a:solidFill>
              <a:latin typeface="Georgia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</a:pPr>
            <a:endParaRPr lang="tr-TR" sz="2600" b="1" dirty="0">
              <a:solidFill>
                <a:srgbClr val="000000"/>
              </a:solidFill>
              <a:latin typeface="Georgia" charset="0"/>
              <a:ea typeface="ＭＳ Ｐゴシック" charset="0"/>
              <a:cs typeface="ＭＳ Ｐゴシック" charset="0"/>
            </a:endParaRPr>
          </a:p>
          <a:p>
            <a:pPr marL="457200" indent="-457200" algn="l" eaLnBrk="1" hangingPunct="1">
              <a:lnSpc>
                <a:spcPct val="80000"/>
              </a:lnSpc>
              <a:buFont typeface="Arial"/>
              <a:buChar char="•"/>
            </a:pPr>
            <a:r>
              <a:rPr lang="tr-TR" sz="2600" b="1" dirty="0">
                <a:solidFill>
                  <a:srgbClr val="0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Saydamlık</a:t>
            </a:r>
            <a:r>
              <a:rPr lang="tr-TR" sz="2600" dirty="0">
                <a:solidFill>
                  <a:srgbClr val="0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457200" indent="-457200" algn="l" eaLnBrk="1" hangingPunct="1">
              <a:lnSpc>
                <a:spcPct val="80000"/>
              </a:lnSpc>
              <a:buFont typeface="Arial"/>
              <a:buChar char="•"/>
            </a:pPr>
            <a:endParaRPr lang="tr-TR" sz="2600" dirty="0">
              <a:solidFill>
                <a:srgbClr val="000000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427984" y="2420888"/>
            <a:ext cx="4176464" cy="646331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ahoma" charset="0"/>
              </a:rPr>
              <a:t>HERKES HAYATI KENDİ GÖZLÜKLERİNDEN GÖRÜR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60648"/>
            <a:ext cx="820891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>
              <a:buFont typeface="Georgia" charset="0"/>
              <a:buNone/>
            </a:pPr>
            <a:r>
              <a:rPr lang="tr-TR" sz="2800" b="1" dirty="0">
                <a:solidFill>
                  <a:srgbClr val="3366FF"/>
                </a:solidFill>
                <a:latin typeface="Georgia" charset="0"/>
              </a:rPr>
              <a:t>8. İnsan İlişkilerini Oluşturan     </a:t>
            </a:r>
          </a:p>
          <a:p>
            <a:pPr eaLnBrk="1" hangingPunct="1">
              <a:buFont typeface="Georgia" charset="0"/>
              <a:buNone/>
            </a:pPr>
            <a:r>
              <a:rPr lang="tr-TR" sz="2800" b="1" dirty="0">
                <a:solidFill>
                  <a:srgbClr val="3366FF"/>
                </a:solidFill>
                <a:latin typeface="Georgia" charset="0"/>
              </a:rPr>
              <a:t>                         Temellere dikkat edin</a:t>
            </a:r>
            <a:endParaRPr lang="tr-TR" sz="2800" dirty="0">
              <a:solidFill>
                <a:srgbClr val="3366FF"/>
              </a:solidFill>
              <a:latin typeface="Georgia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pic>
        <p:nvPicPr>
          <p:cNvPr id="7" name="P 30" descr="D:\Winamp\belgelerim\Resimlerim\bebek ve aile\Yeni Klasör\5.bmp">
            <a:extLst>
              <a:ext uri="{FF2B5EF4-FFF2-40B4-BE49-F238E27FC236}">
                <a16:creationId xmlns:a16="http://schemas.microsoft.com/office/drawing/2014/main" id="{568E0870-2C63-9B49-8B13-050A1804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5181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0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3109"/>
            <a:ext cx="8443664" cy="10398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eaLnBrk="1" hangingPunct="1"/>
            <a:r>
              <a:rPr lang="tr-TR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        </a:t>
            </a:r>
            <a:r>
              <a:rPr lang="tr-T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9. İş hayatında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1"/>
            <a:ext cx="8443664" cy="4493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tr-TR" sz="2000" dirty="0">
                <a:latin typeface="Verdana" charset="0"/>
                <a:ea typeface="ＭＳ Ｐゴシック" charset="0"/>
                <a:cs typeface="ＭＳ Ｐゴシック" charset="0"/>
              </a:rPr>
              <a:t>		</a:t>
            </a:r>
          </a:p>
          <a:p>
            <a:pPr eaLnBrk="1" hangingPunct="1">
              <a:lnSpc>
                <a:spcPct val="70000"/>
              </a:lnSpc>
            </a:pPr>
            <a:endParaRPr lang="tr-TR" sz="2000" b="1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tr-TR" sz="2000" b="1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Dürüst olun</a:t>
            </a:r>
          </a:p>
          <a:p>
            <a:pPr eaLnBrk="1" hangingPunct="1">
              <a:lnSpc>
                <a:spcPct val="70000"/>
              </a:lnSpc>
            </a:pPr>
            <a:endParaRPr lang="tr-TR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Terbiyeli olun, bencil olmayın</a:t>
            </a:r>
          </a:p>
          <a:p>
            <a:pPr eaLnBrk="1" hangingPunct="1">
              <a:lnSpc>
                <a:spcPct val="70000"/>
              </a:lnSpc>
            </a:pPr>
            <a:endParaRPr lang="tr-TR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Tutarlı olun, kişiliğinizi yansıtın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tr-TR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7EB66C4D-8CC9-D947-A1FC-31AD56EF90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0262" y="1628800"/>
            <a:ext cx="7128792" cy="41761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1" indent="-342900" eaLnBrk="1" hangingPunct="1">
              <a:buSzPct val="90000"/>
              <a:buFont typeface="Monotype Sorts" pitchFamily="2" charset="2"/>
              <a:buChar char="4"/>
            </a:pP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Çalışanların durumu-genel olarak; fiziksel görünüm vb.</a:t>
            </a:r>
          </a:p>
          <a:p>
            <a:pPr marL="342900" lvl="1" indent="-342900" eaLnBrk="1" hangingPunct="1">
              <a:buSzPct val="90000"/>
              <a:buFont typeface="Monotype Sorts" pitchFamily="2" charset="2"/>
              <a:buChar char="4"/>
            </a:pP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Davranışı</a:t>
            </a:r>
          </a:p>
          <a:p>
            <a:pPr marL="342900" lvl="1" indent="-342900" eaLnBrk="1" hangingPunct="1">
              <a:buSzPct val="90000"/>
              <a:buFont typeface="Monotype Sorts" pitchFamily="2" charset="2"/>
              <a:buChar char="4"/>
            </a:pP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Kurum hakkındaki konuşmaları</a:t>
            </a:r>
          </a:p>
          <a:p>
            <a:pPr marL="342900" lvl="1" indent="-342900" eaLnBrk="1" hangingPunct="1">
              <a:buSzPct val="90000"/>
              <a:buFont typeface="Monotype Sorts" pitchFamily="2" charset="2"/>
              <a:buChar char="4"/>
            </a:pPr>
            <a:r>
              <a:rPr lang="tr-TR" altLang="tr-TR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Temsiliyeti</a:t>
            </a: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lvl="1" indent="0" eaLnBrk="1" hangingPunct="1">
              <a:buSzPct val="90000"/>
              <a:buNone/>
            </a:pPr>
            <a:endParaRPr lang="tr-TR" altLang="tr-TR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lvl="1" indent="0" algn="ctr" eaLnBrk="1" hangingPunct="1">
              <a:buSzPct val="90000"/>
              <a:buNone/>
            </a:pPr>
            <a:r>
              <a:rPr lang="tr-TR" altLang="tr-TR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Halkla ilişkileri ve kurumsal iletişimin temelini oluşturur</a:t>
            </a:r>
            <a:endParaRPr lang="tr-TR" altLang="tr-TR" sz="28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lvl="1" indent="0" eaLnBrk="1" hangingPunct="1">
              <a:buSzPct val="90000"/>
              <a:buNone/>
            </a:pPr>
            <a:endParaRPr lang="en-US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D66A1433-088A-2A4F-BE79-B7D8D8B772CB}"/>
              </a:ext>
            </a:extLst>
          </p:cNvPr>
          <p:cNvSpPr/>
          <p:nvPr/>
        </p:nvSpPr>
        <p:spPr>
          <a:xfrm>
            <a:off x="830262" y="345148"/>
            <a:ext cx="7128792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altLang="tr-TR" sz="4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Çalışanlar ve ilişkiler</a:t>
            </a:r>
          </a:p>
        </p:txBody>
      </p:sp>
    </p:spTree>
    <p:extLst>
      <p:ext uri="{BB962C8B-B14F-4D97-AF65-F5344CB8AC3E}">
        <p14:creationId xmlns:p14="http://schemas.microsoft.com/office/powerpoint/2010/main" val="752788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6525"/>
            <a:ext cx="8568952" cy="7921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tr-TR" dirty="0">
                <a:solidFill>
                  <a:srgbClr val="0000FF"/>
                </a:solidFill>
                <a:latin typeface="Verdana" charset="0"/>
                <a:ea typeface="ＭＳ Ｐゴシック" charset="0"/>
                <a:cs typeface="ＭＳ Ｐゴシック" charset="0"/>
              </a:rPr>
              <a:t>9. Çözüm odaklı olun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pic>
        <p:nvPicPr>
          <p:cNvPr id="7" name="Picture 3" descr="ikinci   ">
            <a:extLst>
              <a:ext uri="{FF2B5EF4-FFF2-40B4-BE49-F238E27FC236}">
                <a16:creationId xmlns:a16="http://schemas.microsoft.com/office/drawing/2014/main" id="{D39C5A4A-B9F7-6343-9387-F198338FB1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b="11656"/>
          <a:stretch>
            <a:fillRect/>
          </a:stretch>
        </p:blipFill>
        <p:spPr>
          <a:xfrm>
            <a:off x="251520" y="1407876"/>
            <a:ext cx="8568952" cy="4791806"/>
          </a:xfrm>
          <a:noFill/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7"/>
          <p:cNvSpPr>
            <a:spLocks noGrp="1" noChangeArrowheads="1"/>
          </p:cNvSpPr>
          <p:nvPr>
            <p:ph type="title"/>
          </p:nvPr>
        </p:nvSpPr>
        <p:spPr>
          <a:xfrm>
            <a:off x="251521" y="101739"/>
            <a:ext cx="8424936" cy="936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tr-TR" sz="36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tr-TR" sz="36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tr-TR" sz="36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    </a:t>
            </a:r>
            <a:r>
              <a:rPr lang="tr-TR" sz="3600" dirty="0">
                <a:solidFill>
                  <a:srgbClr val="0000FF"/>
                </a:solidFill>
                <a:latin typeface="Verdana" charset="0"/>
                <a:ea typeface="ＭＳ Ｐゴシック" charset="0"/>
                <a:cs typeface="ＭＳ Ｐゴシック" charset="0"/>
              </a:rPr>
              <a:t>10. Özgüveninizi geliştirin</a:t>
            </a:r>
            <a:br>
              <a:rPr lang="tr-TR" sz="3600" dirty="0">
                <a:solidFill>
                  <a:srgbClr val="0000FF"/>
                </a:solidFill>
                <a:latin typeface="Verdana" charset="0"/>
                <a:ea typeface="ＭＳ Ｐゴシック" charset="0"/>
                <a:cs typeface="ＭＳ Ｐゴシック" charset="0"/>
              </a:rPr>
            </a:br>
            <a:endParaRPr lang="tr-TR" sz="3600" dirty="0">
              <a:solidFill>
                <a:srgbClr val="0000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5B65095C-C83E-164A-AD9A-840BDDB4026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807737"/>
              </p:ext>
            </p:extLst>
          </p:nvPr>
        </p:nvGraphicFramePr>
        <p:xfrm>
          <a:off x="251521" y="1203494"/>
          <a:ext cx="8424936" cy="5139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2" name="Klip" r:id="rId3" imgW="4761905" imgH="3257143" progId="MS_ClipArt_Gallery.2">
                  <p:embed/>
                </p:oleObj>
              </mc:Choice>
              <mc:Fallback>
                <p:oleObj name="Klip" r:id="rId3" imgW="4761905" imgH="3257143" progId="MS_ClipArt_Gallery.2">
                  <p:embed/>
                  <p:pic>
                    <p:nvPicPr>
                      <p:cNvPr id="819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1" y="1203494"/>
                        <a:ext cx="8424936" cy="5139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tr-TR" sz="2900" dirty="0">
                <a:solidFill>
                  <a:srgbClr val="0000FF"/>
                </a:solidFill>
                <a:latin typeface="Verdana" charset="0"/>
                <a:ea typeface="ＭＳ Ｐゴシック" charset="0"/>
                <a:cs typeface="ＭＳ Ｐゴシック" charset="0"/>
              </a:rPr>
              <a:t>10. ZORLAYICI DEĞİL YOL GÖSTERİCİ OL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9933806-9D9D-3C4A-932F-6C59A84FC0AC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828800"/>
            <a:ext cx="4309938" cy="3760440"/>
          </a:xfrm>
          <a:noFill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9F2DEA9-B1A2-3244-87D4-C22788FECF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44825"/>
            <a:ext cx="4320480" cy="3797118"/>
          </a:xfrm>
          <a:noFill/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628800"/>
            <a:ext cx="8287444" cy="472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tr-TR" dirty="0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57200" indent="-457200" algn="l">
              <a:spcAft>
                <a:spcPts val="600"/>
              </a:spcAft>
              <a:buFont typeface="Arial"/>
              <a:buChar char="•"/>
              <a:defRPr/>
            </a:pPr>
            <a:r>
              <a:rPr lang="tr-TR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İnsanlara ikinci bir şans verin</a:t>
            </a:r>
          </a:p>
          <a:p>
            <a:pPr marL="457200" indent="-457200" algn="l">
              <a:spcAft>
                <a:spcPts val="600"/>
              </a:spcAft>
              <a:buFont typeface="Arial"/>
              <a:buChar char="•"/>
              <a:defRPr/>
            </a:pPr>
            <a:r>
              <a:rPr lang="tr-TR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Başkalarından motivasyon sağlamasını beklemeyin</a:t>
            </a:r>
            <a:r>
              <a:rPr lang="tr-TR" sz="28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	</a:t>
            </a:r>
          </a:p>
          <a:p>
            <a:pPr marL="457200" indent="-457200" algn="l">
              <a:spcAft>
                <a:spcPts val="600"/>
              </a:spcAft>
              <a:buFont typeface="Arial"/>
              <a:buChar char="•"/>
              <a:defRPr/>
            </a:pPr>
            <a:r>
              <a:rPr lang="tr-TR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Kızgınlıkları açığa vurmayın (Öfke kontrolü)</a:t>
            </a:r>
            <a:r>
              <a:rPr lang="tr-TR" sz="28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           </a:t>
            </a:r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539552" y="332656"/>
            <a:ext cx="8287444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charset="0"/>
              <a:buNone/>
              <a:defRPr/>
            </a:pPr>
            <a:r>
              <a:rPr lang="tr-TR" sz="3200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  </a:t>
            </a:r>
            <a:r>
              <a:rPr lang="tr-TR" sz="3200" b="1" dirty="0">
                <a:solidFill>
                  <a:srgbClr val="0000FF"/>
                </a:solidFill>
                <a:latin typeface="Verdana" charset="0"/>
                <a:ea typeface="ＭＳ Ｐゴシック" charset="0"/>
                <a:cs typeface="ＭＳ Ｐゴシック" charset="0"/>
              </a:rPr>
              <a:t>11. Ha</a:t>
            </a:r>
            <a:r>
              <a:rPr lang="tr-TR" sz="3200" b="1" dirty="0">
                <a:solidFill>
                  <a:srgbClr val="3366FF"/>
                </a:solidFill>
                <a:latin typeface="Verdana" charset="0"/>
                <a:ea typeface="ＭＳ Ｐゴシック" charset="0"/>
                <a:cs typeface="ＭＳ Ｐゴシック" charset="0"/>
              </a:rPr>
              <a:t>yatta yanlış yapılan</a:t>
            </a:r>
          </a:p>
          <a:p>
            <a:pPr>
              <a:buFont typeface="Wingdings" charset="0"/>
              <a:buNone/>
              <a:defRPr/>
            </a:pPr>
            <a:r>
              <a:rPr lang="tr-TR" sz="3200" b="1" dirty="0">
                <a:solidFill>
                  <a:srgbClr val="3366FF"/>
                </a:solidFill>
                <a:latin typeface="Verdana" charset="0"/>
                <a:ea typeface="ＭＳ Ｐゴシック" charset="0"/>
                <a:cs typeface="ＭＳ Ｐゴシック" charset="0"/>
              </a:rPr>
              <a:t>            Üç şey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25218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 13" descr="prayinghands_80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25413"/>
            <a:ext cx="868997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143000"/>
          </a:xfrm>
          <a:extLst/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sz="63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TEŞEKKÜRLER</a:t>
            </a:r>
            <a:br>
              <a:rPr lang="en-US" sz="63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28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Hamil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35957019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765175"/>
            <a:ext cx="7772400" cy="51784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tr-TR" sz="44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</a:t>
            </a:r>
          </a:p>
          <a:p>
            <a:pPr eaLnBrk="1" hangingPunct="1">
              <a:buFont typeface="Wingdings" charset="0"/>
              <a:buNone/>
            </a:pPr>
            <a:endParaRPr lang="tr-TR" sz="4400" b="1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tr-TR" sz="44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DAHASI……</a:t>
            </a:r>
            <a:endParaRPr lang="tr-TR" sz="44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tr-TR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32310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765175"/>
            <a:ext cx="7772400" cy="51784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tr-TR" b="1" dirty="0">
                <a:solidFill>
                  <a:srgbClr val="FF0000"/>
                </a:solidFill>
                <a:latin typeface="Abadi MT Condensed Extra Bold" charset="0"/>
                <a:ea typeface="ＭＳ Ｐゴシック" charset="0"/>
                <a:cs typeface="ＭＳ Ｐゴシック" charset="0"/>
              </a:rPr>
              <a:t>Ne olalım </a:t>
            </a:r>
            <a:r>
              <a:rPr lang="tr-TR" sz="2800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ne yapalım</a:t>
            </a:r>
            <a:endParaRPr lang="tr-TR" sz="2800" b="1" dirty="0">
              <a:solidFill>
                <a:srgbClr val="FF0000"/>
              </a:solidFill>
              <a:latin typeface="Abadi MT Condensed Extra Bold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tr-TR" sz="2800" dirty="0">
              <a:latin typeface="Abadi MT Condensed Extra Bol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Sırlarını söyleme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Laubali olma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Az konuş,  dinle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Konuştuğun kişiye önem ver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Hoşgörülü  ol</a:t>
            </a:r>
          </a:p>
          <a:p>
            <a:pPr eaLnBrk="1" hangingPunct="1"/>
            <a:endParaRPr lang="tr-TR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57200"/>
            <a:ext cx="7772400" cy="48180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tr-TR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     Ne olmayalım</a:t>
            </a:r>
            <a:endParaRPr lang="tr-TR" dirty="0">
              <a:solidFill>
                <a:srgbClr val="FF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tr-TR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İnatçı</a:t>
            </a:r>
            <a:r>
              <a:rPr lang="tr-TR" dirty="0">
                <a:latin typeface="Abadi MT Condensed Extra Bold" charset="0"/>
                <a:ea typeface="ＭＳ Ｐゴシック" charset="0"/>
                <a:cs typeface="ＭＳ Ｐゴシック" charset="0"/>
              </a:rPr>
              <a:t>, s</a:t>
            </a:r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abit fikirli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Güvensiz</a:t>
            </a:r>
            <a:r>
              <a:rPr lang="tr-TR" dirty="0">
                <a:latin typeface="Abadi MT Condensed Extra Bold" charset="0"/>
                <a:ea typeface="ＭＳ Ｐゴシック" charset="0"/>
                <a:cs typeface="ＭＳ Ｐゴシック" charset="0"/>
              </a:rPr>
              <a:t>, k</a:t>
            </a:r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orkulu</a:t>
            </a:r>
            <a:endParaRPr lang="tr-TR" dirty="0">
              <a:latin typeface="Abadi MT Condensed Extra Bol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Geveze</a:t>
            </a:r>
            <a:r>
              <a:rPr lang="tr-TR" dirty="0">
                <a:latin typeface="Abadi MT Condensed Extra Bold" charset="0"/>
                <a:ea typeface="ＭＳ Ｐゴシック" charset="0"/>
                <a:cs typeface="ＭＳ Ｐゴシック" charset="0"/>
              </a:rPr>
              <a:t>, t</a:t>
            </a:r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emcit pilavcı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Gafçı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Bilgiç</a:t>
            </a:r>
            <a:r>
              <a:rPr lang="tr-TR" dirty="0">
                <a:latin typeface="Abadi MT Condensed Extra Bold" charset="0"/>
                <a:ea typeface="ＭＳ Ｐゴシック" charset="0"/>
                <a:cs typeface="ＭＳ Ｐゴシック" charset="0"/>
              </a:rPr>
              <a:t>, h</a:t>
            </a:r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er şeyi bilen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381000"/>
            <a:ext cx="7772400" cy="6072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tr-TR" sz="2800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      Ne olmayalım</a:t>
            </a:r>
            <a:endParaRPr lang="tr-TR" sz="2800" dirty="0">
              <a:solidFill>
                <a:srgbClr val="FF0000"/>
              </a:solidFill>
              <a:latin typeface="Abadi MT Condensed Extra Bold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tr-TR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Başkalarının sözünü kesen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Tenkitçi</a:t>
            </a:r>
            <a:r>
              <a:rPr lang="tr-TR" sz="2800" dirty="0">
                <a:latin typeface="Abadi MT Condensed Extra Bold" charset="0"/>
                <a:ea typeface="ＭＳ Ｐゴシック" charset="0"/>
                <a:cs typeface="ＭＳ Ｐゴシック" charset="0"/>
              </a:rPr>
              <a:t>,  i</a:t>
            </a: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tirazcı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Alaycı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Kalp kırıcı</a:t>
            </a:r>
            <a:r>
              <a:rPr lang="tr-TR" sz="2800" dirty="0">
                <a:latin typeface="Abadi MT Condensed Extra Bold" charset="0"/>
                <a:ea typeface="ＭＳ Ｐゴシック" charset="0"/>
                <a:cs typeface="ＭＳ Ｐゴシック" charset="0"/>
              </a:rPr>
              <a:t>,</a:t>
            </a: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tr-TR" sz="2800" dirty="0">
                <a:latin typeface="Abadi MT Condensed Extra Bold" charset="0"/>
                <a:ea typeface="ＭＳ Ｐゴシック" charset="0"/>
                <a:cs typeface="ＭＳ Ｐゴシック" charset="0"/>
              </a:rPr>
              <a:t>h</a:t>
            </a: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uysuz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Boşboğaz</a:t>
            </a:r>
            <a:r>
              <a:rPr lang="tr-TR" sz="2800" dirty="0">
                <a:latin typeface="Abadi MT Condensed Extra Bold" charset="0"/>
                <a:ea typeface="ＭＳ Ｐゴシック" charset="0"/>
                <a:cs typeface="ＭＳ Ｐゴシック" charset="0"/>
              </a:rPr>
              <a:t>,</a:t>
            </a: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tr-TR" sz="2800" dirty="0">
                <a:latin typeface="Abadi MT Condensed Extra Bold" charset="0"/>
                <a:ea typeface="ＭＳ Ｐゴシック" charset="0"/>
                <a:cs typeface="ＭＳ Ｐゴシック" charset="0"/>
              </a:rPr>
              <a:t>a</a:t>
            </a: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nlamsız konuşan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Müzevir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Cahil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>
                <a:latin typeface="Verdana" charset="0"/>
                <a:ea typeface="ＭＳ Ｐゴシック" charset="0"/>
                <a:cs typeface="ＭＳ Ｐゴシック" charset="0"/>
              </a:rPr>
              <a:t>Kibirli, kendini beğenmiş</a:t>
            </a:r>
          </a:p>
          <a:p>
            <a:pPr eaLnBrk="1" hangingPunct="1">
              <a:lnSpc>
                <a:spcPct val="90000"/>
              </a:lnSpc>
              <a:buFont typeface="Monotype Sorts" charset="0"/>
              <a:buNone/>
            </a:pPr>
            <a:endParaRPr lang="tr-TR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476250"/>
            <a:ext cx="7772400" cy="6049094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tr-TR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Günlük konuşmalarda</a:t>
            </a:r>
            <a:r>
              <a:rPr lang="tr-TR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; </a:t>
            </a:r>
          </a:p>
          <a:p>
            <a:pPr marL="0" indent="0" eaLnBrk="1" hangingPunct="1">
              <a:buNone/>
            </a:pPr>
            <a:endParaRPr lang="tr-TR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Hoşgörü, karşılıklı saygı 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Sevgi, sevecenlik, 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İçtenlik, 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Sabır, 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Alçak gönüllülük, 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İncelik, </a:t>
            </a:r>
          </a:p>
          <a:p>
            <a:pPr eaLnBrk="1" hangingPunct="1"/>
            <a:r>
              <a:rPr lang="tr-TR" dirty="0">
                <a:latin typeface="Verdana" charset="0"/>
                <a:ea typeface="ＭＳ Ｐゴシック" charset="0"/>
                <a:cs typeface="ＭＳ Ｐゴシック" charset="0"/>
              </a:rPr>
              <a:t>Mutlu olma, başarıyı getirecektir.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D04C0040-7BD3-904F-80F5-CF499F8A5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971" y="136525"/>
            <a:ext cx="8190057" cy="750566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altLang="tr-TR" sz="25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/>
            </a:r>
            <a:br>
              <a:rPr lang="tr-TR" altLang="tr-TR" sz="25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tr-TR" altLang="tr-TR" sz="25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</a:t>
            </a:r>
            <a:r>
              <a:rPr lang="tr-TR" altLang="tr-TR" sz="40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Kurumsal iletişim</a:t>
            </a:r>
            <a:r>
              <a:rPr lang="tr-TR" altLang="tr-TR" sz="32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/>
            </a:r>
            <a:br>
              <a:rPr lang="tr-TR" altLang="tr-TR" sz="32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endParaRPr lang="en-US" altLang="tr-TR" sz="3200" dirty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102CB1A8-B417-ED4E-A0BE-873378963B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743" y="1221942"/>
            <a:ext cx="8190057" cy="47995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Konuşma biçimi, kullanılan dil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Giyim kuşam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İletişim biçimi;</a:t>
            </a:r>
          </a:p>
          <a:p>
            <a:pPr lvl="1"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Sabır ve hoşgörü</a:t>
            </a:r>
          </a:p>
          <a:p>
            <a:pPr lvl="1"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Sevgi-saygı</a:t>
            </a:r>
          </a:p>
          <a:p>
            <a:pPr lvl="1"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Tanışma-tanıştırma</a:t>
            </a:r>
          </a:p>
          <a:p>
            <a:pPr lvl="1"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Selamlaşma</a:t>
            </a:r>
          </a:p>
          <a:p>
            <a:pPr lvl="1"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Ziyaret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Ast üst ilişkileri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KISACA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İnsan ilişkilerini kapsar</a:t>
            </a:r>
          </a:p>
          <a:p>
            <a:pPr eaLnBrk="1" hangingPunct="1">
              <a:lnSpc>
                <a:spcPct val="80000"/>
              </a:lnSpc>
            </a:pP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4">
            <a:extLst>
              <a:ext uri="{FF2B5EF4-FFF2-40B4-BE49-F238E27FC236}">
                <a16:creationId xmlns:a16="http://schemas.microsoft.com/office/drawing/2014/main" id="{A4CD559D-1514-6241-A085-253E016D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9477B03-B6FC-494B-8668-81977D6795A1}" type="slidenum">
              <a:rPr kumimoji="0" lang="tr-TR" altLang="tr-TR" sz="1400" smtClean="0"/>
              <a:pPr/>
              <a:t>6</a:t>
            </a:fld>
            <a:endParaRPr kumimoji="0"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37758917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4572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tr-TR" b="1" dirty="0">
                <a:solidFill>
                  <a:srgbClr val="FF0066"/>
                </a:solidFill>
                <a:latin typeface="+mj-lt"/>
                <a:ea typeface="ＭＳ Ｐゴシック" charset="0"/>
                <a:cs typeface="ＭＳ Ｐゴシック" charset="0"/>
              </a:rPr>
              <a:t>    Günlük konuşmada dikkat edilecekler</a:t>
            </a:r>
            <a:r>
              <a:rPr lang="tr-TR" b="1" dirty="0">
                <a:latin typeface="+mj-lt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tr-TR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dirty="0">
                <a:latin typeface="+mj-lt"/>
                <a:ea typeface="ＭＳ Ｐゴシック" charset="0"/>
                <a:cs typeface="ＭＳ Ｐゴシック" charset="0"/>
              </a:rPr>
              <a:t>İçten olun, </a:t>
            </a:r>
          </a:p>
          <a:p>
            <a:pPr eaLnBrk="1" hangingPunct="1">
              <a:lnSpc>
                <a:spcPct val="90000"/>
              </a:lnSpc>
            </a:pPr>
            <a:r>
              <a:rPr lang="tr-TR" dirty="0">
                <a:latin typeface="+mj-lt"/>
                <a:ea typeface="ＭＳ Ｐゴシック" charset="0"/>
                <a:cs typeface="ＭＳ Ｐゴシック" charset="0"/>
              </a:rPr>
              <a:t>Hep siz konuşmayın, biraz da dinleyin, konuşmada duygu düşünce alış verişi olmalıdır. </a:t>
            </a:r>
          </a:p>
          <a:p>
            <a:pPr eaLnBrk="1" hangingPunct="1">
              <a:lnSpc>
                <a:spcPct val="90000"/>
              </a:lnSpc>
            </a:pPr>
            <a:r>
              <a:rPr lang="tr-TR" dirty="0">
                <a:latin typeface="+mj-lt"/>
                <a:ea typeface="ＭＳ Ｐゴシック" charset="0"/>
                <a:cs typeface="ＭＳ Ｐゴシック" charset="0"/>
              </a:rPr>
              <a:t>Hareket hal ve tavırlara dikkat edin</a:t>
            </a:r>
          </a:p>
          <a:p>
            <a:pPr eaLnBrk="1" hangingPunct="1">
              <a:lnSpc>
                <a:spcPct val="90000"/>
              </a:lnSpc>
            </a:pPr>
            <a:r>
              <a:rPr lang="tr-TR" dirty="0">
                <a:latin typeface="+mj-lt"/>
                <a:ea typeface="ＭＳ Ｐゴシック" charset="0"/>
                <a:cs typeface="ＭＳ Ｐゴシック" charset="0"/>
              </a:rPr>
              <a:t>Kelimelere, sözcüklere dikkat edin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765175"/>
            <a:ext cx="7772400" cy="56880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tr-TR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dirty="0">
                <a:ea typeface="ＭＳ Ｐゴシック" charset="0"/>
                <a:cs typeface="ＭＳ Ｐゴシック" charset="0"/>
              </a:rPr>
              <a:t>Ölçün, sonra konuşun</a:t>
            </a:r>
          </a:p>
          <a:p>
            <a:pPr eaLnBrk="1" hangingPunct="1">
              <a:lnSpc>
                <a:spcPct val="90000"/>
              </a:lnSpc>
            </a:pPr>
            <a:r>
              <a:rPr lang="tr-TR" dirty="0">
                <a:ea typeface="ＭＳ Ｐゴシック" charset="0"/>
                <a:cs typeface="ＭＳ Ｐゴシック" charset="0"/>
              </a:rPr>
              <a:t>Ses ve ses tonunuza dikkat edin</a:t>
            </a:r>
          </a:p>
          <a:p>
            <a:pPr eaLnBrk="1" hangingPunct="1">
              <a:lnSpc>
                <a:spcPct val="90000"/>
              </a:lnSpc>
            </a:pPr>
            <a:r>
              <a:rPr lang="tr-TR" dirty="0">
                <a:ea typeface="ＭＳ Ｐゴシック" charset="0"/>
                <a:cs typeface="ＭＳ Ｐゴシック" charset="0"/>
              </a:rPr>
              <a:t>Diğer insanları ve kendi konuşmalarınızı inceleyin, kusurlar konusunda çalışın</a:t>
            </a:r>
          </a:p>
          <a:p>
            <a:pPr eaLnBrk="1" hangingPunct="1">
              <a:lnSpc>
                <a:spcPct val="90000"/>
              </a:lnSpc>
            </a:pPr>
            <a:r>
              <a:rPr lang="tr-TR" dirty="0">
                <a:ea typeface="ＭＳ Ｐゴシック" charset="0"/>
                <a:cs typeface="ＭＳ Ｐゴシック" charset="0"/>
              </a:rPr>
              <a:t>Ağzı laf yapıyor olmak güzel konuşmak değildir </a:t>
            </a:r>
          </a:p>
          <a:p>
            <a:pPr eaLnBrk="1" hangingPunct="1">
              <a:lnSpc>
                <a:spcPct val="90000"/>
              </a:lnSpc>
            </a:pPr>
            <a:r>
              <a:rPr lang="tr-TR" dirty="0">
                <a:ea typeface="ＭＳ Ｐゴシック" charset="0"/>
                <a:cs typeface="ＭＳ Ｐゴシック" charset="0"/>
              </a:rPr>
              <a:t>Konuşmak, konuşmuş olmak için konuşmayın</a:t>
            </a:r>
          </a:p>
          <a:p>
            <a:pPr eaLnBrk="1" hangingPunct="1">
              <a:lnSpc>
                <a:spcPct val="90000"/>
              </a:lnSpc>
            </a:pPr>
            <a:endParaRPr lang="tr-TR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 13" descr="prayinghands_80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25413"/>
            <a:ext cx="868997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143000"/>
          </a:xfrm>
          <a:extLst/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sz="63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TEŞEKKÜRLER</a:t>
            </a:r>
            <a:br>
              <a:rPr lang="en-US" sz="63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28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Hamil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125719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7010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tx2"/>
                </a:solidFill>
                <a:latin typeface="+mj-lt"/>
                <a:cs typeface="Abadi MT Condensed Extra Bold" charset="0"/>
              </a:rPr>
              <a:t>            </a:t>
            </a:r>
            <a:r>
              <a:rPr lang="tr-TR" sz="4000" b="1" dirty="0">
                <a:solidFill>
                  <a:schemeClr val="tx2"/>
                </a:solidFill>
                <a:latin typeface="+mj-lt"/>
                <a:cs typeface="Abadi MT Condensed Extra Bold" charset="0"/>
              </a:rPr>
              <a:t>İnsan ve İletişim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tr-TR" sz="3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tr-TR" sz="3000" b="1" dirty="0">
                <a:solidFill>
                  <a:schemeClr val="tx1"/>
                </a:solidFill>
              </a:rPr>
              <a:t>İletişim;</a:t>
            </a:r>
            <a:r>
              <a:rPr lang="tr-TR" sz="3000" dirty="0">
                <a:solidFill>
                  <a:schemeClr val="tx1"/>
                </a:solidFill>
              </a:rPr>
              <a:t> karşıdakini anlamak, kendini anlatmak ve iletişime geçmektir.</a:t>
            </a:r>
          </a:p>
          <a:p>
            <a:pPr marL="0" indent="0" algn="ctr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571500" indent="-571500" algn="ctr">
              <a:buFont typeface="Arial"/>
              <a:buChar char="•"/>
            </a:pPr>
            <a:r>
              <a:rPr lang="tr-TR" sz="3500" dirty="0">
                <a:solidFill>
                  <a:srgbClr val="7030A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İnsanı anlamak kolay mı?</a:t>
            </a:r>
          </a:p>
          <a:p>
            <a:pPr marL="0" indent="0" algn="ctr">
              <a:buNone/>
            </a:pPr>
            <a:endParaRPr lang="tr-TR" sz="3500" dirty="0">
              <a:solidFill>
                <a:srgbClr val="7030A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571500" indent="-571500" algn="ctr">
              <a:buFont typeface="Arial"/>
              <a:buChar char="•"/>
            </a:pPr>
            <a:r>
              <a:rPr lang="tr-TR" sz="3500" dirty="0">
                <a:solidFill>
                  <a:srgbClr val="7030A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Kolay-Basit ….!!!</a:t>
            </a:r>
          </a:p>
          <a:p>
            <a:pPr marL="0" indent="0" algn="l">
              <a:buNone/>
            </a:pPr>
            <a:r>
              <a:rPr lang="en-US" sz="4400" dirty="0">
                <a:solidFill>
                  <a:srgbClr val="FF0000"/>
                </a:solidFill>
              </a:rPr>
              <a:t>  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91675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231C3B5-AB4C-AC48-90FB-03FF8712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M. Hamil NAZİK       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22E46E5-2047-344A-AC31-0A321265D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99" y="1313907"/>
            <a:ext cx="8147249" cy="42071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endParaRPr lang="tr-TR" dirty="0"/>
          </a:p>
          <a:p>
            <a:pPr lvl="0"/>
            <a:endParaRPr lang="tr-TR" dirty="0"/>
          </a:p>
          <a:p>
            <a:pPr marL="0" lvl="0" indent="0">
              <a:buNone/>
            </a:pPr>
            <a:r>
              <a:rPr lang="tr-TR" dirty="0"/>
              <a:t>         Kaynak          Mesaj           Kanal          Alıcı </a:t>
            </a:r>
          </a:p>
          <a:p>
            <a:pPr marL="0" lvl="0" indent="0">
              <a:buNone/>
            </a:pPr>
            <a:endParaRPr lang="tr-TR" dirty="0"/>
          </a:p>
          <a:p>
            <a:pPr marL="0" lvl="0" indent="0">
              <a:buNone/>
            </a:pPr>
            <a:r>
              <a:rPr lang="tr-TR" dirty="0"/>
              <a:t>					       Geri bildirim</a:t>
            </a:r>
          </a:p>
          <a:p>
            <a:pPr marL="0" lvl="0" indent="0">
              <a:buNone/>
            </a:pPr>
            <a:endParaRPr lang="tr-TR" dirty="0"/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379069DA-9111-154A-B9C7-7D10C6C26849}"/>
              </a:ext>
            </a:extLst>
          </p:cNvPr>
          <p:cNvCxnSpPr>
            <a:cxnSpLocks/>
          </p:cNvCxnSpPr>
          <p:nvPr/>
        </p:nvCxnSpPr>
        <p:spPr>
          <a:xfrm>
            <a:off x="2843808" y="2780928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35859CA4-1CCE-E848-A379-4CE640C37471}"/>
              </a:ext>
            </a:extLst>
          </p:cNvPr>
          <p:cNvCxnSpPr>
            <a:cxnSpLocks/>
          </p:cNvCxnSpPr>
          <p:nvPr/>
        </p:nvCxnSpPr>
        <p:spPr>
          <a:xfrm>
            <a:off x="4788024" y="2780928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9C86BE83-8233-A549-8807-92259EB2C1B5}"/>
              </a:ext>
            </a:extLst>
          </p:cNvPr>
          <p:cNvCxnSpPr>
            <a:cxnSpLocks/>
          </p:cNvCxnSpPr>
          <p:nvPr/>
        </p:nvCxnSpPr>
        <p:spPr>
          <a:xfrm>
            <a:off x="6660232" y="2780928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0C1F16EC-1455-6342-964E-C0CB18F35A3E}"/>
              </a:ext>
            </a:extLst>
          </p:cNvPr>
          <p:cNvCxnSpPr/>
          <p:nvPr/>
        </p:nvCxnSpPr>
        <p:spPr>
          <a:xfrm>
            <a:off x="7812360" y="3140968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3D04BAA4-63A0-B44B-9E76-2D0F17CDFA77}"/>
              </a:ext>
            </a:extLst>
          </p:cNvPr>
          <p:cNvCxnSpPr>
            <a:cxnSpLocks/>
          </p:cNvCxnSpPr>
          <p:nvPr/>
        </p:nvCxnSpPr>
        <p:spPr>
          <a:xfrm flipH="1">
            <a:off x="6160368" y="3888213"/>
            <a:ext cx="9997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E30341CC-CFAD-2148-8CB9-633C28740347}"/>
              </a:ext>
            </a:extLst>
          </p:cNvPr>
          <p:cNvCxnSpPr>
            <a:cxnSpLocks/>
          </p:cNvCxnSpPr>
          <p:nvPr/>
        </p:nvCxnSpPr>
        <p:spPr>
          <a:xfrm flipH="1">
            <a:off x="2145170" y="3888213"/>
            <a:ext cx="14187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9A24A54E-5BA1-5A49-A077-4F91D4D336FB}"/>
              </a:ext>
            </a:extLst>
          </p:cNvPr>
          <p:cNvCxnSpPr>
            <a:cxnSpLocks/>
          </p:cNvCxnSpPr>
          <p:nvPr/>
        </p:nvCxnSpPr>
        <p:spPr>
          <a:xfrm flipV="1">
            <a:off x="1907704" y="3140968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id="{E92264F1-D535-6943-8C4B-F0A763EC70DF}"/>
              </a:ext>
            </a:extLst>
          </p:cNvPr>
          <p:cNvSpPr/>
          <p:nvPr/>
        </p:nvSpPr>
        <p:spPr>
          <a:xfrm>
            <a:off x="704348" y="253207"/>
            <a:ext cx="815494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tr-TR" sz="4000" b="1" dirty="0">
                <a:solidFill>
                  <a:srgbClr val="002060"/>
                </a:solidFill>
              </a:rPr>
              <a:t>İLETİŞİMİN ÖGELERİ</a:t>
            </a:r>
          </a:p>
        </p:txBody>
      </p:sp>
    </p:spTree>
    <p:extLst>
      <p:ext uri="{BB962C8B-B14F-4D97-AF65-F5344CB8AC3E}">
        <p14:creationId xmlns:p14="http://schemas.microsoft.com/office/powerpoint/2010/main" val="343522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27 Grup"/>
          <p:cNvGrpSpPr>
            <a:grpSpLocks/>
          </p:cNvGrpSpPr>
          <p:nvPr/>
        </p:nvGrpSpPr>
        <p:grpSpPr bwMode="auto">
          <a:xfrm>
            <a:off x="0" y="292317"/>
            <a:ext cx="9175521" cy="6969791"/>
            <a:chOff x="143142" y="-128665"/>
            <a:chExt cx="8651695" cy="6969936"/>
          </a:xfrm>
        </p:grpSpPr>
        <p:sp>
          <p:nvSpPr>
            <p:cNvPr id="5" name="4 Dikdörtgen"/>
            <p:cNvSpPr/>
            <p:nvPr/>
          </p:nvSpPr>
          <p:spPr>
            <a:xfrm>
              <a:off x="179512" y="188640"/>
              <a:ext cx="6625149" cy="35290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6" name="5 Dikdörtgen"/>
            <p:cNvSpPr/>
            <p:nvPr/>
          </p:nvSpPr>
          <p:spPr>
            <a:xfrm>
              <a:off x="184693" y="306985"/>
              <a:ext cx="2231835" cy="32401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102" name="4 Metin kutusu"/>
            <p:cNvSpPr txBox="1">
              <a:spLocks noChangeArrowheads="1"/>
            </p:cNvSpPr>
            <p:nvPr/>
          </p:nvSpPr>
          <p:spPr bwMode="auto">
            <a:xfrm>
              <a:off x="182298" y="546708"/>
              <a:ext cx="3462752" cy="4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9pPr>
            </a:lstStyle>
            <a:p>
              <a:r>
                <a:rPr lang="tr-TR" sz="2000" dirty="0">
                  <a:solidFill>
                    <a:srgbClr val="0000FF"/>
                  </a:solidFill>
                  <a:latin typeface="Georgia" charset="0"/>
                </a:rPr>
                <a:t> </a:t>
              </a:r>
              <a:r>
                <a:rPr lang="tr-TR" sz="2000" dirty="0">
                  <a:solidFill>
                    <a:srgbClr val="FF0000"/>
                  </a:solidFill>
                  <a:latin typeface="Georgia" charset="0"/>
                </a:rPr>
                <a:t>  GEÇMİŞ YAŞAM</a:t>
              </a:r>
            </a:p>
          </p:txBody>
        </p:sp>
        <p:sp>
          <p:nvSpPr>
            <p:cNvPr id="4103" name="5 Metin kutusu"/>
            <p:cNvSpPr txBox="1">
              <a:spLocks noChangeArrowheads="1"/>
            </p:cNvSpPr>
            <p:nvPr/>
          </p:nvSpPr>
          <p:spPr bwMode="auto">
            <a:xfrm>
              <a:off x="172864" y="955070"/>
              <a:ext cx="2648753" cy="2493042"/>
            </a:xfrm>
            <a:prstGeom prst="rect">
              <a:avLst/>
            </a:prstGeom>
            <a:ln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tr-TR" sz="1600" dirty="0">
                  <a:solidFill>
                    <a:srgbClr val="FF0000"/>
                  </a:solidFill>
                  <a:latin typeface="Georgia" charset="0"/>
                </a:rPr>
                <a:t>Doğuştan getirilenler</a:t>
              </a:r>
            </a:p>
            <a:p>
              <a:pPr>
                <a:buFont typeface="Arial" charset="0"/>
                <a:buChar char="•"/>
              </a:pPr>
              <a:r>
                <a:rPr lang="tr-TR" sz="1600" dirty="0">
                  <a:solidFill>
                    <a:srgbClr val="FF0000"/>
                  </a:solidFill>
                  <a:latin typeface="Georgia" charset="0"/>
                </a:rPr>
                <a:t>Çocukluk</a:t>
              </a:r>
            </a:p>
            <a:p>
              <a:pPr>
                <a:buFont typeface="Arial" charset="0"/>
                <a:buChar char="•"/>
              </a:pPr>
              <a:r>
                <a:rPr lang="tr-TR" sz="1600" dirty="0">
                  <a:latin typeface="Georgia" charset="0"/>
                </a:rPr>
                <a:t>Çocukluk zorlukları</a:t>
              </a:r>
            </a:p>
            <a:p>
              <a:pPr>
                <a:buFont typeface="Arial" charset="0"/>
                <a:buChar char="•"/>
              </a:pPr>
              <a:r>
                <a:rPr lang="tr-TR" sz="1600" dirty="0">
                  <a:latin typeface="Georgia" charset="0"/>
                </a:rPr>
                <a:t>Aşırı sevgi ya da sevgisizlik</a:t>
              </a:r>
            </a:p>
            <a:p>
              <a:pPr>
                <a:buFont typeface="Arial" charset="0"/>
                <a:buChar char="•"/>
              </a:pPr>
              <a:r>
                <a:rPr lang="tr-TR" sz="1600" dirty="0">
                  <a:latin typeface="Georgia" charset="0"/>
                </a:rPr>
                <a:t>Yaşanılan güvensizlikler</a:t>
              </a:r>
            </a:p>
            <a:p>
              <a:pPr>
                <a:buFont typeface="Arial" charset="0"/>
                <a:buChar char="•"/>
              </a:pPr>
              <a:r>
                <a:rPr lang="tr-TR" sz="1600" dirty="0">
                  <a:solidFill>
                    <a:srgbClr val="FF0000"/>
                  </a:solidFill>
                  <a:latin typeface="Georgia" charset="0"/>
                </a:rPr>
                <a:t>Gençlik ve ergenlik</a:t>
              </a:r>
            </a:p>
            <a:p>
              <a:pPr>
                <a:buFont typeface="Arial" charset="0"/>
                <a:buChar char="•"/>
              </a:pPr>
              <a:r>
                <a:rPr lang="tr-TR" sz="1600" dirty="0">
                  <a:solidFill>
                    <a:srgbClr val="FF0000"/>
                  </a:solidFill>
                  <a:latin typeface="Georgia" charset="0"/>
                </a:rPr>
                <a:t> Yetişkinlik</a:t>
              </a:r>
            </a:p>
            <a:p>
              <a:pPr>
                <a:buFont typeface="Arial" charset="0"/>
                <a:buChar char="•"/>
              </a:pPr>
              <a:r>
                <a:rPr lang="tr-TR" sz="1600" dirty="0">
                  <a:latin typeface="Georgia" charset="0"/>
                </a:rPr>
                <a:t>Değerler, inançlar</a:t>
              </a:r>
            </a:p>
            <a:p>
              <a:endParaRPr lang="tr-TR" sz="1400" dirty="0">
                <a:latin typeface="Georgia" charset="0"/>
              </a:endParaRPr>
            </a:p>
            <a:p>
              <a:endParaRPr lang="tr-TR" sz="1400" dirty="0">
                <a:latin typeface="Georgia" charset="0"/>
              </a:endParaRPr>
            </a:p>
          </p:txBody>
        </p:sp>
        <p:sp>
          <p:nvSpPr>
            <p:cNvPr id="9" name="8 Sağ Ok"/>
            <p:cNvSpPr/>
            <p:nvPr/>
          </p:nvSpPr>
          <p:spPr>
            <a:xfrm>
              <a:off x="2482131" y="2035213"/>
              <a:ext cx="384462" cy="4318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3420237" y="1341189"/>
              <a:ext cx="1296290" cy="2374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dirty="0"/>
            </a:p>
          </p:txBody>
        </p:sp>
        <p:sp>
          <p:nvSpPr>
            <p:cNvPr id="4106" name="8 Metin kutusu"/>
            <p:cNvSpPr txBox="1">
              <a:spLocks noChangeArrowheads="1"/>
            </p:cNvSpPr>
            <p:nvPr/>
          </p:nvSpPr>
          <p:spPr bwMode="auto">
            <a:xfrm>
              <a:off x="2965914" y="690727"/>
              <a:ext cx="2299998" cy="3200942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9pPr>
            </a:lstStyle>
            <a:p>
              <a:endParaRPr lang="tr-TR" sz="1200" dirty="0">
                <a:latin typeface="Georgia" charset="0"/>
              </a:endParaRPr>
            </a:p>
            <a:p>
              <a:pPr marL="285750" indent="-285750">
                <a:lnSpc>
                  <a:spcPct val="110000"/>
                </a:lnSpc>
                <a:buFont typeface="Arial"/>
                <a:buChar char="•"/>
              </a:pPr>
              <a:r>
                <a:rPr lang="tr-TR" sz="1800" dirty="0">
                  <a:latin typeface="Georgia" charset="0"/>
                </a:rPr>
                <a:t>Bilgi (Doğru-Yanlış)</a:t>
              </a:r>
            </a:p>
            <a:p>
              <a:pPr marL="285750" indent="-285750">
                <a:lnSpc>
                  <a:spcPct val="110000"/>
                </a:lnSpc>
                <a:buFont typeface="Arial"/>
                <a:buChar char="•"/>
              </a:pPr>
              <a:r>
                <a:rPr lang="tr-TR" sz="1800" dirty="0">
                  <a:latin typeface="Georgia" charset="0"/>
                </a:rPr>
                <a:t>İnançlar</a:t>
              </a:r>
            </a:p>
            <a:p>
              <a:pPr marL="285750" indent="-285750">
                <a:lnSpc>
                  <a:spcPct val="110000"/>
                </a:lnSpc>
                <a:buFont typeface="Arial"/>
                <a:buChar char="•"/>
              </a:pPr>
              <a:r>
                <a:rPr lang="tr-TR" sz="1800" dirty="0">
                  <a:latin typeface="Georgia" charset="0"/>
                </a:rPr>
                <a:t>Kanaat-Tutum</a:t>
              </a:r>
            </a:p>
            <a:p>
              <a:pPr marL="285750" indent="-285750">
                <a:lnSpc>
                  <a:spcPct val="110000"/>
                </a:lnSpc>
                <a:buFont typeface="Arial"/>
                <a:buChar char="•"/>
              </a:pPr>
              <a:r>
                <a:rPr lang="tr-TR" sz="1800" dirty="0">
                  <a:latin typeface="Georgia" charset="0"/>
                </a:rPr>
                <a:t>Ön Yargılar</a:t>
              </a:r>
            </a:p>
            <a:p>
              <a:pPr marL="285750" indent="-285750">
                <a:lnSpc>
                  <a:spcPct val="110000"/>
                </a:lnSpc>
                <a:buFont typeface="Arial"/>
                <a:buChar char="•"/>
              </a:pPr>
              <a:r>
                <a:rPr lang="tr-TR" sz="1800" dirty="0">
                  <a:latin typeface="Georgia" charset="0"/>
                </a:rPr>
                <a:t>Beden Dili</a:t>
              </a:r>
            </a:p>
            <a:p>
              <a:pPr marL="285750" indent="-285750">
                <a:lnSpc>
                  <a:spcPct val="110000"/>
                </a:lnSpc>
                <a:buFont typeface="Arial"/>
                <a:buChar char="•"/>
              </a:pPr>
              <a:r>
                <a:rPr lang="tr-TR" sz="1800" dirty="0">
                  <a:latin typeface="Georgia" charset="0"/>
                </a:rPr>
                <a:t>İletişim Biçimi</a:t>
              </a:r>
            </a:p>
            <a:p>
              <a:pPr marL="285750" indent="-285750">
                <a:lnSpc>
                  <a:spcPct val="110000"/>
                </a:lnSpc>
                <a:buFont typeface="Arial"/>
                <a:buChar char="•"/>
              </a:pPr>
              <a:r>
                <a:rPr lang="tr-TR" sz="1800" dirty="0">
                  <a:latin typeface="Georgia" charset="0"/>
                </a:rPr>
                <a:t>Güç iletişimi</a:t>
              </a:r>
            </a:p>
            <a:p>
              <a:pPr marL="285750" indent="-285750">
                <a:lnSpc>
                  <a:spcPct val="110000"/>
                </a:lnSpc>
                <a:buFont typeface="Arial"/>
                <a:buChar char="•"/>
              </a:pPr>
              <a:r>
                <a:rPr lang="tr-TR" sz="1600" dirty="0">
                  <a:latin typeface="Georgia" charset="0"/>
                </a:rPr>
                <a:t>Beklenti iletişimi</a:t>
              </a:r>
            </a:p>
            <a:p>
              <a:endParaRPr lang="tr-TR" sz="1400" dirty="0">
                <a:latin typeface="Georgia" charset="0"/>
              </a:endParaRPr>
            </a:p>
          </p:txBody>
        </p:sp>
        <p:sp>
          <p:nvSpPr>
            <p:cNvPr id="12" name="11 Sağ Ok"/>
            <p:cNvSpPr/>
            <p:nvPr/>
          </p:nvSpPr>
          <p:spPr>
            <a:xfrm>
              <a:off x="4654838" y="2035214"/>
              <a:ext cx="650601" cy="4323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3" name="12 Dikdörtgen"/>
            <p:cNvSpPr/>
            <p:nvPr/>
          </p:nvSpPr>
          <p:spPr>
            <a:xfrm>
              <a:off x="5379370" y="546708"/>
              <a:ext cx="1238872" cy="28083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tr-TR" sz="2800" b="1" dirty="0">
                  <a:solidFill>
                    <a:srgbClr val="0000FF"/>
                  </a:solidFill>
                  <a:latin typeface="Georgia" panose="02040502050405020303" pitchFamily="18" charset="0"/>
                  <a:ea typeface="ヒラギノ角ゴ Pro W3" charset="0"/>
                </a:rPr>
                <a:t>İLETİ</a:t>
              </a:r>
              <a:r>
                <a:rPr lang="tr-TR" sz="2800" dirty="0">
                  <a:solidFill>
                    <a:schemeClr val="tx1"/>
                  </a:solidFill>
                  <a:latin typeface="Georgia" panose="02040502050405020303" pitchFamily="18" charset="0"/>
                  <a:ea typeface="ヒラギノ角ゴ Pro W3" charset="0"/>
                </a:rPr>
                <a:t> </a:t>
              </a:r>
              <a:r>
                <a:rPr lang="tr-TR" sz="2400" dirty="0">
                  <a:solidFill>
                    <a:schemeClr val="tx1"/>
                  </a:solidFill>
                  <a:latin typeface="+mj-lt"/>
                  <a:ea typeface="ヒラギノ角ゴ Pro W3" charset="0"/>
                </a:rPr>
                <a:t>Fikir kavram</a:t>
              </a:r>
            </a:p>
            <a:p>
              <a:r>
                <a:rPr lang="tr-TR" sz="2400" dirty="0">
                  <a:solidFill>
                    <a:schemeClr val="tx1"/>
                  </a:solidFill>
                  <a:latin typeface="+mj-lt"/>
                  <a:ea typeface="ヒラギノ角ゴ Pro W3" charset="0"/>
                </a:rPr>
                <a:t>duygu</a:t>
              </a:r>
            </a:p>
            <a:p>
              <a:r>
                <a:rPr lang="tr-TR" sz="2400" dirty="0">
                  <a:solidFill>
                    <a:schemeClr val="tx1"/>
                  </a:solidFill>
                  <a:latin typeface="+mj-lt"/>
                  <a:ea typeface="ヒラギノ角ゴ Pro W3" charset="0"/>
                </a:rPr>
                <a:t>düşünce ve bilgi</a:t>
              </a:r>
            </a:p>
          </p:txBody>
        </p:sp>
        <p:sp>
          <p:nvSpPr>
            <p:cNvPr id="14" name="13 Sağ Ok"/>
            <p:cNvSpPr/>
            <p:nvPr/>
          </p:nvSpPr>
          <p:spPr>
            <a:xfrm>
              <a:off x="6876511" y="836354"/>
              <a:ext cx="431099" cy="3603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5" name="14 Dikdörtgen"/>
            <p:cNvSpPr/>
            <p:nvPr/>
          </p:nvSpPr>
          <p:spPr>
            <a:xfrm>
              <a:off x="2889514" y="3211061"/>
              <a:ext cx="4141723" cy="576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tr-TR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ea typeface="ヒラギノ角ゴ Pro W3" charset="0"/>
                </a:rPr>
                <a:t>KANALLAR</a:t>
              </a:r>
            </a:p>
            <a:p>
              <a:pPr algn="ctr"/>
              <a:r>
                <a:rPr lang="tr-TR" sz="1400" dirty="0">
                  <a:solidFill>
                    <a:schemeClr val="tx1"/>
                  </a:solidFill>
                  <a:latin typeface="Arial Black" charset="0"/>
                  <a:ea typeface="ヒラギノ角ゴ Pro W3" charset="0"/>
                </a:rPr>
                <a:t>Söz, telefon, kitle iletişim araçları, yazı</a:t>
              </a:r>
            </a:p>
          </p:txBody>
        </p:sp>
        <p:sp>
          <p:nvSpPr>
            <p:cNvPr id="16" name="15 Aşağı Ok"/>
            <p:cNvSpPr/>
            <p:nvPr/>
          </p:nvSpPr>
          <p:spPr>
            <a:xfrm>
              <a:off x="7485560" y="3139050"/>
              <a:ext cx="442654" cy="4318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7" name="16 Dikdörtgen"/>
            <p:cNvSpPr/>
            <p:nvPr/>
          </p:nvSpPr>
          <p:spPr>
            <a:xfrm>
              <a:off x="6724453" y="114651"/>
              <a:ext cx="2070384" cy="28083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tr-TR" sz="2800" b="1" dirty="0">
                  <a:solidFill>
                    <a:srgbClr val="0000FF"/>
                  </a:solidFill>
                  <a:latin typeface="Georgia" panose="02040502050405020303" pitchFamily="18" charset="0"/>
                  <a:ea typeface="ヒラギノ角ゴ Pro W3" charset="0"/>
                </a:rPr>
                <a:t>ALICI- </a:t>
              </a:r>
            </a:p>
            <a:p>
              <a:r>
                <a:rPr lang="tr-TR" b="1" dirty="0">
                  <a:solidFill>
                    <a:srgbClr val="0000FF"/>
                  </a:solidFill>
                  <a:latin typeface="Arial Black" charset="0"/>
                  <a:ea typeface="ヒラギノ角ゴ Pro W3" charset="0"/>
                </a:rPr>
                <a:t>İletişim kurulan Kişi </a:t>
              </a:r>
              <a:endParaRPr lang="tr-TR" b="1" dirty="0">
                <a:solidFill>
                  <a:srgbClr val="00FF00"/>
                </a:solidFill>
                <a:latin typeface="Arial Black" charset="0"/>
                <a:ea typeface="ヒラギノ角ゴ Pro W3" charset="0"/>
              </a:endParaRPr>
            </a:p>
            <a:p>
              <a:r>
                <a:rPr lang="tr-TR" sz="2000" dirty="0">
                  <a:solidFill>
                    <a:srgbClr val="FF9900"/>
                  </a:solidFill>
                  <a:latin typeface="+mj-lt"/>
                  <a:ea typeface="ヒラギノ角ゴ Pro W3" charset="0"/>
                </a:rPr>
                <a:t>Geçmişi </a:t>
              </a:r>
            </a:p>
            <a:p>
              <a:r>
                <a:rPr lang="tr-TR" sz="2000" dirty="0">
                  <a:solidFill>
                    <a:srgbClr val="FF9900"/>
                  </a:solidFill>
                  <a:latin typeface="+mj-lt"/>
                  <a:ea typeface="ヒラギノ角ゴ Pro W3" charset="0"/>
                </a:rPr>
                <a:t>Bilgi ve İnanışları</a:t>
              </a:r>
            </a:p>
            <a:p>
              <a:r>
                <a:rPr lang="tr-TR" sz="2000" dirty="0">
                  <a:solidFill>
                    <a:srgbClr val="FF9900"/>
                  </a:solidFill>
                  <a:latin typeface="+mj-lt"/>
                  <a:ea typeface="ヒラギノ角ゴ Pro W3" charset="0"/>
                </a:rPr>
                <a:t>Ön Yargılar</a:t>
              </a:r>
            </a:p>
            <a:p>
              <a:r>
                <a:rPr lang="tr-TR" sz="2000" dirty="0">
                  <a:solidFill>
                    <a:srgbClr val="FF9900"/>
                  </a:solidFill>
                  <a:latin typeface="+mj-lt"/>
                  <a:ea typeface="ヒラギノ角ゴ Pro W3" charset="0"/>
                </a:rPr>
                <a:t>Beden Dili</a:t>
              </a:r>
            </a:p>
          </p:txBody>
        </p:sp>
        <p:sp>
          <p:nvSpPr>
            <p:cNvPr id="4113" name="17 Metin kutusu"/>
            <p:cNvSpPr txBox="1">
              <a:spLocks noChangeArrowheads="1"/>
            </p:cNvSpPr>
            <p:nvPr/>
          </p:nvSpPr>
          <p:spPr bwMode="auto">
            <a:xfrm>
              <a:off x="143142" y="-128665"/>
              <a:ext cx="3394855" cy="523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9pPr>
            </a:lstStyle>
            <a:p>
              <a:pPr algn="ctr"/>
              <a:r>
                <a:rPr lang="tr-TR" sz="2800" b="1" dirty="0">
                  <a:solidFill>
                    <a:srgbClr val="0000FF"/>
                  </a:solidFill>
                  <a:latin typeface="Georgia" charset="0"/>
                </a:rPr>
                <a:t>   KAYNAK</a:t>
              </a:r>
            </a:p>
          </p:txBody>
        </p:sp>
        <p:sp>
          <p:nvSpPr>
            <p:cNvPr id="4114" name="20 Metin kutusu"/>
            <p:cNvSpPr txBox="1">
              <a:spLocks noChangeArrowheads="1"/>
            </p:cNvSpPr>
            <p:nvPr/>
          </p:nvSpPr>
          <p:spPr bwMode="auto">
            <a:xfrm>
              <a:off x="6459515" y="3907460"/>
              <a:ext cx="2172707" cy="255459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9pPr>
            </a:lstStyle>
            <a:p>
              <a:r>
                <a:rPr lang="tr-TR" sz="1600" b="1" dirty="0">
                  <a:solidFill>
                    <a:srgbClr val="FF0000"/>
                  </a:solidFill>
                  <a:latin typeface="Georgia" charset="0"/>
                </a:rPr>
                <a:t>Her Türlü Gürültü</a:t>
              </a:r>
            </a:p>
            <a:p>
              <a:pPr marL="285750" indent="-285750">
                <a:buFont typeface="Arial"/>
                <a:buChar char="•"/>
              </a:pPr>
              <a:endParaRPr lang="tr-TR" sz="1600" dirty="0">
                <a:latin typeface="Georgia" charset="0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tr-TR" sz="2000" dirty="0">
                  <a:latin typeface="+mj-lt"/>
                </a:rPr>
                <a:t>Konuşma biçimi</a:t>
              </a:r>
            </a:p>
            <a:p>
              <a:pPr marL="285750" indent="-285750">
                <a:buFont typeface="Arial"/>
                <a:buChar char="•"/>
              </a:pPr>
              <a:r>
                <a:rPr lang="tr-TR" sz="2000" dirty="0">
                  <a:latin typeface="+mj-lt"/>
                </a:rPr>
                <a:t>Kullanılan araç</a:t>
              </a:r>
            </a:p>
            <a:p>
              <a:pPr marL="285750" indent="-285750">
                <a:buFont typeface="Arial"/>
                <a:buChar char="•"/>
              </a:pPr>
              <a:r>
                <a:rPr lang="tr-TR" sz="2000" dirty="0">
                  <a:latin typeface="+mj-lt"/>
                </a:rPr>
                <a:t>Düşünce</a:t>
              </a:r>
            </a:p>
            <a:p>
              <a:pPr marL="285750" indent="-285750">
                <a:buFont typeface="Arial"/>
                <a:buChar char="•"/>
              </a:pPr>
              <a:r>
                <a:rPr lang="tr-TR" sz="2000" dirty="0">
                  <a:latin typeface="+mj-lt"/>
                </a:rPr>
                <a:t>Beden dili</a:t>
              </a:r>
            </a:p>
            <a:p>
              <a:endParaRPr lang="tr-TR" sz="1600" dirty="0">
                <a:solidFill>
                  <a:srgbClr val="FF0000"/>
                </a:solidFill>
                <a:latin typeface="Georgia" charset="0"/>
              </a:endParaRPr>
            </a:p>
            <a:p>
              <a:pPr marL="285750" indent="-285750"/>
              <a:endParaRPr lang="tr-TR" sz="1600" dirty="0">
                <a:latin typeface="Georgia" charset="0"/>
              </a:endParaRPr>
            </a:p>
            <a:p>
              <a:pPr marL="285750" indent="-285750"/>
              <a:endParaRPr lang="tr-TR" sz="1600" dirty="0">
                <a:latin typeface="Georgia" charset="0"/>
              </a:endParaRPr>
            </a:p>
          </p:txBody>
        </p:sp>
        <p:sp>
          <p:nvSpPr>
            <p:cNvPr id="20" name="19 Yukarı Bükülü Ok"/>
            <p:cNvSpPr/>
            <p:nvPr/>
          </p:nvSpPr>
          <p:spPr>
            <a:xfrm flipH="1">
              <a:off x="2362311" y="3835450"/>
              <a:ext cx="3504992" cy="1054989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116" name="25 Metin kutusu"/>
            <p:cNvSpPr txBox="1">
              <a:spLocks noChangeArrowheads="1"/>
            </p:cNvSpPr>
            <p:nvPr/>
          </p:nvSpPr>
          <p:spPr bwMode="auto">
            <a:xfrm>
              <a:off x="2297762" y="5033812"/>
              <a:ext cx="4320480" cy="156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9pPr>
            </a:lstStyle>
            <a:p>
              <a:endParaRPr lang="tr-TR" sz="1800" b="1" dirty="0">
                <a:latin typeface="Georgia" charset="0"/>
              </a:endParaRPr>
            </a:p>
            <a:p>
              <a:pPr algn="ctr"/>
              <a:r>
                <a:rPr lang="tr-TR" sz="1800" b="1" dirty="0">
                  <a:latin typeface="Georgia" charset="0"/>
                </a:rPr>
                <a:t>FEEDBACK (GERİ BESLEME)</a:t>
              </a:r>
            </a:p>
            <a:p>
              <a:pPr algn="ctr"/>
              <a:r>
                <a:rPr lang="tr-TR" sz="1800" b="1" dirty="0">
                  <a:latin typeface="Georgia" charset="0"/>
                </a:rPr>
                <a:t>(DOĞRU İLETİŞİM-YANLIŞ İLETİŞİM)</a:t>
              </a:r>
            </a:p>
            <a:p>
              <a:endParaRPr lang="tr-TR" b="1" dirty="0">
                <a:latin typeface="Georgia" charset="0"/>
              </a:endParaRPr>
            </a:p>
          </p:txBody>
        </p:sp>
        <p:sp>
          <p:nvSpPr>
            <p:cNvPr id="4117" name="26 Metin kutusu"/>
            <p:cNvSpPr txBox="1">
              <a:spLocks noChangeArrowheads="1"/>
            </p:cNvSpPr>
            <p:nvPr/>
          </p:nvSpPr>
          <p:spPr bwMode="auto">
            <a:xfrm>
              <a:off x="179512" y="3763441"/>
              <a:ext cx="2274074" cy="30778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9pPr>
            </a:lstStyle>
            <a:p>
              <a:r>
                <a:rPr lang="tr-TR" sz="1800" dirty="0">
                  <a:solidFill>
                    <a:srgbClr val="FFFF00"/>
                  </a:solidFill>
                  <a:latin typeface="Georgia" charset="0"/>
                </a:rPr>
                <a:t>Doğru iletişim için,</a:t>
              </a:r>
            </a:p>
            <a:p>
              <a:pPr>
                <a:buFont typeface="Arial" charset="0"/>
                <a:buChar char="•"/>
              </a:pPr>
              <a:endParaRPr lang="tr-TR" sz="1400" dirty="0">
                <a:solidFill>
                  <a:srgbClr val="0000FF"/>
                </a:solidFill>
                <a:latin typeface="Georgia" charset="0"/>
              </a:endParaRPr>
            </a:p>
            <a:p>
              <a:pPr>
                <a:buFont typeface="Arial" charset="0"/>
                <a:buChar char="•"/>
              </a:pPr>
              <a:r>
                <a:rPr lang="tr-TR" sz="1800" dirty="0">
                  <a:solidFill>
                    <a:schemeClr val="bg1"/>
                  </a:solidFill>
                  <a:latin typeface="Georgia" charset="0"/>
                </a:rPr>
                <a:t>Yanlış anlaşılmayı iletişimle çöz</a:t>
              </a:r>
            </a:p>
            <a:p>
              <a:pPr>
                <a:buFont typeface="Arial" charset="0"/>
                <a:buChar char="•"/>
              </a:pPr>
              <a:r>
                <a:rPr lang="tr-TR" sz="1800" dirty="0">
                  <a:solidFill>
                    <a:schemeClr val="bg1"/>
                  </a:solidFill>
                  <a:latin typeface="Georgia" charset="0"/>
                </a:rPr>
                <a:t>Gerekiyorsa özür dile</a:t>
              </a:r>
            </a:p>
            <a:p>
              <a:pPr>
                <a:buFont typeface="Arial" charset="0"/>
                <a:buChar char="•"/>
              </a:pPr>
              <a:r>
                <a:rPr lang="tr-TR" sz="1800" dirty="0">
                  <a:solidFill>
                    <a:schemeClr val="bg1"/>
                  </a:solidFill>
                  <a:latin typeface="Georgia" charset="0"/>
                </a:rPr>
                <a:t>Zorunlu olmadıkça iletişimi kesme</a:t>
              </a:r>
            </a:p>
            <a:p>
              <a:pPr>
                <a:buFont typeface="Arial" charset="0"/>
                <a:buChar char="•"/>
              </a:pPr>
              <a:r>
                <a:rPr lang="tr-TR" sz="1800" dirty="0">
                  <a:solidFill>
                    <a:schemeClr val="bg1"/>
                  </a:solidFill>
                  <a:latin typeface="Georgia" charset="0"/>
                </a:rPr>
                <a:t>Doğru dinle</a:t>
              </a:r>
            </a:p>
            <a:p>
              <a:pPr>
                <a:buFont typeface="Arial" charset="0"/>
                <a:buChar char="•"/>
              </a:pPr>
              <a:r>
                <a:rPr lang="tr-TR" sz="1800" dirty="0">
                  <a:solidFill>
                    <a:schemeClr val="bg1"/>
                  </a:solidFill>
                  <a:latin typeface="Georgia" charset="0"/>
                </a:rPr>
                <a:t>…</a:t>
              </a:r>
            </a:p>
            <a:p>
              <a:pPr>
                <a:buFont typeface="Arial" charset="0"/>
                <a:buChar char="•"/>
              </a:pPr>
              <a:r>
                <a:rPr lang="tr-TR" sz="1800" dirty="0">
                  <a:solidFill>
                    <a:schemeClr val="bg1"/>
                  </a:solidFill>
                  <a:latin typeface="Georgia" charset="0"/>
                </a:rPr>
                <a:t>…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57528" y="4440076"/>
            <a:ext cx="4189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İNSAN VE İLETİŞİM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2891065" y="6896983"/>
            <a:ext cx="2895600" cy="365125"/>
          </a:xfrm>
        </p:spPr>
        <p:txBody>
          <a:bodyPr/>
          <a:lstStyle/>
          <a:p>
            <a:r>
              <a:rPr lang="en-US" dirty="0"/>
              <a:t>Prof. Dr. M. </a:t>
            </a:r>
            <a:r>
              <a:rPr lang="en-US" dirty="0" err="1"/>
              <a:t>Hamil</a:t>
            </a:r>
            <a:r>
              <a:rPr lang="en-US" dirty="0"/>
              <a:t> NAZİK       </a:t>
            </a:r>
          </a:p>
        </p:txBody>
      </p:sp>
    </p:spTree>
    <p:extLst>
      <p:ext uri="{BB962C8B-B14F-4D97-AF65-F5344CB8AC3E}">
        <p14:creationId xmlns:p14="http://schemas.microsoft.com/office/powerpoint/2010/main" val="3801176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3069</TotalTime>
  <Words>1687</Words>
  <Application>Microsoft Office PowerPoint</Application>
  <PresentationFormat>Ekran Gösterisi (4:3)</PresentationFormat>
  <Paragraphs>528</Paragraphs>
  <Slides>62</Slides>
  <Notes>6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80" baseType="lpstr">
      <vt:lpstr>ＭＳ Ｐゴシック</vt:lpstr>
      <vt:lpstr>Abadi MT Condensed Extra Bold</vt:lpstr>
      <vt:lpstr>Arial</vt:lpstr>
      <vt:lpstr>Arial Black</vt:lpstr>
      <vt:lpstr>Calibri</vt:lpstr>
      <vt:lpstr>Comic Sans MS</vt:lpstr>
      <vt:lpstr>Georgia</vt:lpstr>
      <vt:lpstr>Monotype Corsiva</vt:lpstr>
      <vt:lpstr>Monotype Sorts</vt:lpstr>
      <vt:lpstr>Rockwell</vt:lpstr>
      <vt:lpstr>Tahoma</vt:lpstr>
      <vt:lpstr>Times New Roman</vt:lpstr>
      <vt:lpstr>Verdana</vt:lpstr>
      <vt:lpstr>Wingdings</vt:lpstr>
      <vt:lpstr>Wingdings 2</vt:lpstr>
      <vt:lpstr>ヒラギノ角ゴ Pro W3</vt:lpstr>
      <vt:lpstr>Office Theme</vt:lpstr>
      <vt:lpstr>Klip</vt:lpstr>
      <vt:lpstr>  Kurum İletişim ve ilişkiler </vt:lpstr>
      <vt:lpstr>     KAMUSAL/KURUMSAL  İLETİŞİM</vt:lpstr>
      <vt:lpstr>PowerPoint Sunusu</vt:lpstr>
      <vt:lpstr>PowerPoint Sunusu</vt:lpstr>
      <vt:lpstr>PowerPoint Sunusu</vt:lpstr>
      <vt:lpstr>            Kurumsal iletişim </vt:lpstr>
      <vt:lpstr>            İnsan ve İletişim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İletişimde Başarılı olmak için </vt:lpstr>
      <vt:lpstr>        KARİZMA </vt:lpstr>
      <vt:lpstr>       Karizma</vt:lpstr>
      <vt:lpstr>PowerPoint Sunusu</vt:lpstr>
      <vt:lpstr>    İmaj </vt:lpstr>
      <vt:lpstr>    İmaj nedir?</vt:lpstr>
      <vt:lpstr>PowerPoint Sunusu</vt:lpstr>
      <vt:lpstr>PowerPoint Sunusu</vt:lpstr>
      <vt:lpstr>Doğru iletişim-karizma-İmaj için</vt:lpstr>
      <vt:lpstr>İletişim ve değerini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Çünkü;</vt:lpstr>
      <vt:lpstr>PowerPoint Sunusu</vt:lpstr>
      <vt:lpstr>         Hizmet verilenlerle ilişkiler   </vt:lpstr>
      <vt:lpstr>            Çatışma   </vt:lpstr>
      <vt:lpstr>            Amirler   </vt:lpstr>
      <vt:lpstr>    Çalışma Arkadaşları</vt:lpstr>
      <vt:lpstr>   Çalışma Arkadaşları</vt:lpstr>
      <vt:lpstr>Sağlıklı ve etkili iletişim için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9. İş hayatında </vt:lpstr>
      <vt:lpstr>9. Çözüm odaklı olun </vt:lpstr>
      <vt:lpstr>      10. Özgüveninizi geliştirin </vt:lpstr>
      <vt:lpstr>10. ZORLAYICI DEĞİL YOL GÖSTERİCİ OL</vt:lpstr>
      <vt:lpstr>PowerPoint Sunusu</vt:lpstr>
      <vt:lpstr>TEŞEKKÜRLER Hamil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 Hamil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afersoy</dc:creator>
  <cp:lastModifiedBy>Aysun KORKMAZ</cp:lastModifiedBy>
  <cp:revision>293</cp:revision>
  <cp:lastPrinted>2024-05-06T22:25:49Z</cp:lastPrinted>
  <dcterms:created xsi:type="dcterms:W3CDTF">2010-10-19T18:02:08Z</dcterms:created>
  <dcterms:modified xsi:type="dcterms:W3CDTF">2024-05-10T09:00:37Z</dcterms:modified>
</cp:coreProperties>
</file>